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5"/>
  </p:notesMasterIdLst>
  <p:handoutMasterIdLst>
    <p:handoutMasterId r:id="rId66"/>
  </p:handoutMasterIdLst>
  <p:sldIdLst>
    <p:sldId id="256" r:id="rId5"/>
    <p:sldId id="488" r:id="rId6"/>
    <p:sldId id="489" r:id="rId7"/>
    <p:sldId id="400" r:id="rId8"/>
    <p:sldId id="410" r:id="rId9"/>
    <p:sldId id="411" r:id="rId10"/>
    <p:sldId id="468" r:id="rId11"/>
    <p:sldId id="495" r:id="rId12"/>
    <p:sldId id="439" r:id="rId13"/>
    <p:sldId id="450" r:id="rId14"/>
    <p:sldId id="442" r:id="rId15"/>
    <p:sldId id="486" r:id="rId16"/>
    <p:sldId id="443" r:id="rId17"/>
    <p:sldId id="508" r:id="rId18"/>
    <p:sldId id="511" r:id="rId19"/>
    <p:sldId id="446" r:id="rId20"/>
    <p:sldId id="317" r:id="rId21"/>
    <p:sldId id="447" r:id="rId22"/>
    <p:sldId id="288" r:id="rId23"/>
    <p:sldId id="448" r:id="rId24"/>
    <p:sldId id="469" r:id="rId25"/>
    <p:sldId id="472" r:id="rId26"/>
    <p:sldId id="524" r:id="rId27"/>
    <p:sldId id="525" r:id="rId28"/>
    <p:sldId id="526" r:id="rId29"/>
    <p:sldId id="527" r:id="rId30"/>
    <p:sldId id="528" r:id="rId31"/>
    <p:sldId id="529" r:id="rId32"/>
    <p:sldId id="499" r:id="rId33"/>
    <p:sldId id="502" r:id="rId34"/>
    <p:sldId id="418" r:id="rId35"/>
    <p:sldId id="500" r:id="rId36"/>
    <p:sldId id="501" r:id="rId37"/>
    <p:sldId id="518" r:id="rId38"/>
    <p:sldId id="519" r:id="rId39"/>
    <p:sldId id="449" r:id="rId40"/>
    <p:sldId id="304" r:id="rId41"/>
    <p:sldId id="342" r:id="rId42"/>
    <p:sldId id="523" r:id="rId43"/>
    <p:sldId id="515" r:id="rId44"/>
    <p:sldId id="520" r:id="rId45"/>
    <p:sldId id="516" r:id="rId46"/>
    <p:sldId id="521" r:id="rId47"/>
    <p:sldId id="268" r:id="rId48"/>
    <p:sldId id="423" r:id="rId49"/>
    <p:sldId id="464" r:id="rId50"/>
    <p:sldId id="308" r:id="rId51"/>
    <p:sldId id="481" r:id="rId52"/>
    <p:sldId id="482" r:id="rId53"/>
    <p:sldId id="487" r:id="rId54"/>
    <p:sldId id="459" r:id="rId55"/>
    <p:sldId id="462" r:id="rId56"/>
    <p:sldId id="463" r:id="rId57"/>
    <p:sldId id="461" r:id="rId58"/>
    <p:sldId id="305" r:id="rId59"/>
    <p:sldId id="325" r:id="rId60"/>
    <p:sldId id="503" r:id="rId61"/>
    <p:sldId id="465" r:id="rId62"/>
    <p:sldId id="466" r:id="rId63"/>
    <p:sldId id="403" r:id="rId64"/>
  </p:sldIdLst>
  <p:sldSz cx="9144000" cy="6858000" type="screen4x3"/>
  <p:notesSz cx="6950075" cy="9236075"/>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52" userDrawn="1">
          <p15:clr>
            <a:srgbClr val="A4A3A4"/>
          </p15:clr>
        </p15:guide>
        <p15:guide id="2" orient="horz" pos="3456" userDrawn="1">
          <p15:clr>
            <a:srgbClr val="A4A3A4"/>
          </p15:clr>
        </p15:guide>
        <p15:guide id="3" orient="horz" pos="1248" userDrawn="1">
          <p15:clr>
            <a:srgbClr val="A4A3A4"/>
          </p15:clr>
        </p15:guide>
        <p15:guide id="4" pos="1488">
          <p15:clr>
            <a:srgbClr val="A4A3A4"/>
          </p15:clr>
        </p15:guide>
        <p15:guide id="5" pos="3984">
          <p15:clr>
            <a:srgbClr val="A4A3A4"/>
          </p15:clr>
        </p15:guide>
        <p15:guide id="6"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95"/>
    <a:srgbClr val="FFFF7D"/>
    <a:srgbClr val="FFFF05"/>
    <a:srgbClr val="EDEFA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678" autoAdjust="0"/>
  </p:normalViewPr>
  <p:slideViewPr>
    <p:cSldViewPr showGuides="1">
      <p:cViewPr varScale="1">
        <p:scale>
          <a:sx n="70" d="100"/>
          <a:sy n="70" d="100"/>
        </p:scale>
        <p:origin x="-1386" y="-108"/>
      </p:cViewPr>
      <p:guideLst>
        <p:guide orient="horz" pos="2352"/>
        <p:guide orient="horz" pos="3456"/>
        <p:guide orient="horz" pos="1248"/>
        <p:guide pos="1488"/>
        <p:guide pos="3984"/>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fearonp\Desktop\Single%20Cell\Single%20Cell%20Portfolio%20Analysis%20for%20Re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1359407776730674"/>
          <c:y val="5.5100930565497509E-2"/>
          <c:w val="0.7439348797616514"/>
          <c:h val="0.74895681221665478"/>
        </c:manualLayout>
      </c:layout>
      <c:barChart>
        <c:barDir val="col"/>
        <c:grouping val="clustered"/>
        <c:varyColors val="0"/>
        <c:ser>
          <c:idx val="0"/>
          <c:order val="0"/>
          <c:tx>
            <c:strRef>
              <c:f>'$ summary'!$AU$5</c:f>
              <c:strCache>
                <c:ptCount val="1"/>
                <c:pt idx="0">
                  <c:v>Total (FY10 levels)</c:v>
                </c:pt>
              </c:strCache>
            </c:strRef>
          </c:tx>
          <c:invertIfNegative val="0"/>
          <c:cat>
            <c:strRef>
              <c:f>'$ summary'!$AP$6:$AP$11</c:f>
              <c:strCache>
                <c:ptCount val="6"/>
                <c:pt idx="0">
                  <c:v>FY05</c:v>
                </c:pt>
                <c:pt idx="1">
                  <c:v>FY06</c:v>
                </c:pt>
                <c:pt idx="2">
                  <c:v>FY07</c:v>
                </c:pt>
                <c:pt idx="3">
                  <c:v>FY08</c:v>
                </c:pt>
                <c:pt idx="4">
                  <c:v>FY09</c:v>
                </c:pt>
                <c:pt idx="5">
                  <c:v>FY10</c:v>
                </c:pt>
              </c:strCache>
            </c:strRef>
          </c:cat>
          <c:val>
            <c:numRef>
              <c:f>'$ summary'!$AU$6:$AU$11</c:f>
              <c:numCache>
                <c:formatCode>"$"#,##0.00</c:formatCode>
                <c:ptCount val="6"/>
                <c:pt idx="0">
                  <c:v>184676596.53498855</c:v>
                </c:pt>
                <c:pt idx="1">
                  <c:v>236574561.64172742</c:v>
                </c:pt>
                <c:pt idx="2">
                  <c:v>294028731.75185072</c:v>
                </c:pt>
                <c:pt idx="3">
                  <c:v>322756585.54900348</c:v>
                </c:pt>
                <c:pt idx="4">
                  <c:v>424527126.23201019</c:v>
                </c:pt>
                <c:pt idx="5" formatCode="&quot;$&quot;#,##0">
                  <c:v>435236862</c:v>
                </c:pt>
              </c:numCache>
            </c:numRef>
          </c:val>
        </c:ser>
        <c:dLbls>
          <c:showLegendKey val="0"/>
          <c:showVal val="0"/>
          <c:showCatName val="0"/>
          <c:showSerName val="0"/>
          <c:showPercent val="0"/>
          <c:showBubbleSize val="0"/>
        </c:dLbls>
        <c:gapWidth val="75"/>
        <c:overlap val="-25"/>
        <c:axId val="34524672"/>
        <c:axId val="114201664"/>
      </c:barChart>
      <c:catAx>
        <c:axId val="34524672"/>
        <c:scaling>
          <c:orientation val="minMax"/>
        </c:scaling>
        <c:delete val="0"/>
        <c:axPos val="b"/>
        <c:numFmt formatCode="General" sourceLinked="1"/>
        <c:majorTickMark val="none"/>
        <c:minorTickMark val="none"/>
        <c:tickLblPos val="nextTo"/>
        <c:txPr>
          <a:bodyPr/>
          <a:lstStyle/>
          <a:p>
            <a:pPr>
              <a:defRPr sz="1600"/>
            </a:pPr>
            <a:endParaRPr lang="en-US"/>
          </a:p>
        </c:txPr>
        <c:crossAx val="114201664"/>
        <c:crosses val="autoZero"/>
        <c:auto val="1"/>
        <c:lblAlgn val="ctr"/>
        <c:lblOffset val="100"/>
        <c:noMultiLvlLbl val="0"/>
      </c:catAx>
      <c:valAx>
        <c:axId val="114201664"/>
        <c:scaling>
          <c:orientation val="minMax"/>
          <c:max val="450000000"/>
          <c:min val="0"/>
        </c:scaling>
        <c:delete val="0"/>
        <c:axPos val="l"/>
        <c:majorGridlines/>
        <c:numFmt formatCode="&quot;$&quot;#,##0" sourceLinked="0"/>
        <c:majorTickMark val="none"/>
        <c:minorTickMark val="none"/>
        <c:tickLblPos val="nextTo"/>
        <c:spPr>
          <a:ln w="9525">
            <a:noFill/>
          </a:ln>
        </c:spPr>
        <c:txPr>
          <a:bodyPr/>
          <a:lstStyle/>
          <a:p>
            <a:pPr>
              <a:defRPr sz="1600"/>
            </a:pPr>
            <a:endParaRPr lang="en-US"/>
          </a:p>
        </c:txPr>
        <c:crossAx val="34524672"/>
        <c:crosses val="autoZero"/>
        <c:crossBetween val="between"/>
        <c:dispUnits>
          <c:builtInUnit val="millions"/>
          <c:dispUnitsLbl>
            <c:layout>
              <c:manualLayout>
                <c:xMode val="edge"/>
                <c:yMode val="edge"/>
                <c:x val="0"/>
                <c:y val="9.0463785111967385E-2"/>
              </c:manualLayout>
            </c:layout>
            <c:tx>
              <c:rich>
                <a:bodyPr/>
                <a:lstStyle/>
                <a:p>
                  <a:pPr>
                    <a:defRPr sz="1600" b="0"/>
                  </a:pPr>
                  <a:r>
                    <a:rPr lang="en-US" sz="1600" b="0"/>
                    <a:t>Total Awarded</a:t>
                  </a:r>
                  <a:r>
                    <a:rPr lang="en-US" sz="1600" b="0" baseline="0"/>
                    <a:t> Dollars (Millions)</a:t>
                  </a:r>
                </a:p>
              </c:rich>
            </c:tx>
          </c:dispUnitsLbl>
        </c:dispUnits>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87" tIns="46244" rIns="92487" bIns="46244" rtlCol="0"/>
          <a:lstStyle>
            <a:lvl1pPr algn="r">
              <a:defRPr sz="1200"/>
            </a:lvl1pPr>
          </a:lstStyle>
          <a:p>
            <a:fld id="{8E524591-11BD-402E-8494-889891CC7A57}" type="datetimeFigureOut">
              <a:rPr lang="en-US" smtClean="0"/>
              <a:t>10/25/2016</a:t>
            </a:fld>
            <a:endParaRPr lang="en-US"/>
          </a:p>
        </p:txBody>
      </p:sp>
      <p:sp>
        <p:nvSpPr>
          <p:cNvPr id="4" name="Footer Placeholder 3"/>
          <p:cNvSpPr>
            <a:spLocks noGrp="1"/>
          </p:cNvSpPr>
          <p:nvPr>
            <p:ph type="ftr" sz="quarter" idx="2"/>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2487" tIns="46244" rIns="92487" bIns="46244" rtlCol="0" anchor="b"/>
          <a:lstStyle>
            <a:lvl1pPr algn="r">
              <a:defRPr sz="1200"/>
            </a:lvl1pPr>
          </a:lstStyle>
          <a:p>
            <a:fld id="{08DA3176-6406-4B4B-B23A-4F001E39A130}" type="slidenum">
              <a:rPr lang="en-US" smtClean="0"/>
              <a:t>‹#›</a:t>
            </a:fld>
            <a:endParaRPr lang="en-US"/>
          </a:p>
        </p:txBody>
      </p:sp>
    </p:spTree>
    <p:extLst>
      <p:ext uri="{BB962C8B-B14F-4D97-AF65-F5344CB8AC3E}">
        <p14:creationId xmlns:p14="http://schemas.microsoft.com/office/powerpoint/2010/main" val="3991809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BB838009-E121-4A6F-BEEA-0DEAFC4D9291}" type="datetimeFigureOut">
              <a:rPr lang="en-US" smtClean="0"/>
              <a:t>10/25/2016</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661F7E0F-30CF-4B9D-BC81-620BD9F13747}" type="slidenum">
              <a:rPr lang="en-US" smtClean="0"/>
              <a:t>‹#›</a:t>
            </a:fld>
            <a:endParaRPr lang="en-US"/>
          </a:p>
        </p:txBody>
      </p:sp>
    </p:spTree>
    <p:extLst>
      <p:ext uri="{BB962C8B-B14F-4D97-AF65-F5344CB8AC3E}">
        <p14:creationId xmlns:p14="http://schemas.microsoft.com/office/powerpoint/2010/main" val="1082009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B41BA9-ABF0-4875-958D-B56F8BED840E}" type="slidenum">
              <a:rPr lang="en-US" smtClean="0"/>
              <a:t>10</a:t>
            </a:fld>
            <a:endParaRPr lang="en-US"/>
          </a:p>
        </p:txBody>
      </p:sp>
    </p:spTree>
    <p:extLst>
      <p:ext uri="{BB962C8B-B14F-4D97-AF65-F5344CB8AC3E}">
        <p14:creationId xmlns:p14="http://schemas.microsoft.com/office/powerpoint/2010/main" val="3874355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1F7E0F-30CF-4B9D-BC81-620BD9F13747}" type="slidenum">
              <a:rPr lang="en-US" smtClean="0"/>
              <a:t>49</a:t>
            </a:fld>
            <a:endParaRPr lang="en-US"/>
          </a:p>
        </p:txBody>
      </p:sp>
    </p:spTree>
    <p:extLst>
      <p:ext uri="{BB962C8B-B14F-4D97-AF65-F5344CB8AC3E}">
        <p14:creationId xmlns:p14="http://schemas.microsoft.com/office/powerpoint/2010/main" val="3059135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03" tIns="46751" rIns="93503" bIns="46751"/>
          <a:lstStyle/>
          <a:p>
            <a:pPr eaLnBrk="1" hangingPunct="1">
              <a:spcBef>
                <a:spcPct val="0"/>
              </a:spcBef>
            </a:pPr>
            <a:endParaRPr lang="en-US" dirty="0" smtClean="0"/>
          </a:p>
        </p:txBody>
      </p:sp>
    </p:spTree>
    <p:extLst>
      <p:ext uri="{BB962C8B-B14F-4D97-AF65-F5344CB8AC3E}">
        <p14:creationId xmlns:p14="http://schemas.microsoft.com/office/powerpoint/2010/main" val="1294421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Ø"/>
              <a:tabLst>
                <a:tab pos="401577" algn="l"/>
              </a:tabLst>
            </a:pPr>
            <a:r>
              <a:rPr lang="en-US" dirty="0">
                <a:latin typeface="Arial" pitchFamily="34" charset="0"/>
                <a:ea typeface="Calibri" pitchFamily="34" charset="0"/>
                <a:cs typeface="Times New Roman" pitchFamily="18" charset="0"/>
              </a:rPr>
              <a:t> OPA analysis of 38 Metabolomics Centers in the US, most of which receive funding from NIH (~$70M in 2010)</a:t>
            </a:r>
          </a:p>
          <a:p>
            <a:pPr>
              <a:tabLst>
                <a:tab pos="401577" algn="l"/>
              </a:tabLst>
            </a:pPr>
            <a:endParaRPr lang="en-US" dirty="0">
              <a:latin typeface="Arial" pitchFamily="34" charset="0"/>
              <a:ea typeface="Calibri" pitchFamily="34" charset="0"/>
              <a:cs typeface="Times New Roman" pitchFamily="18" charset="0"/>
            </a:endParaRPr>
          </a:p>
          <a:p>
            <a:pPr>
              <a:buFont typeface="Wingdings" pitchFamily="2" charset="2"/>
              <a:buChar char="Ø"/>
              <a:tabLst>
                <a:tab pos="401577" algn="l"/>
              </a:tabLst>
            </a:pPr>
            <a:r>
              <a:rPr lang="en-US" dirty="0">
                <a:latin typeface="Arial" pitchFamily="34" charset="0"/>
                <a:ea typeface="Calibri" pitchFamily="34" charset="0"/>
                <a:cs typeface="Times New Roman" pitchFamily="18" charset="0"/>
              </a:rPr>
              <a:t> These Centers have overlapping goals, yet operated in isolation with little coordination or collaboration</a:t>
            </a:r>
          </a:p>
          <a:p>
            <a:pPr defTabSz="917890" fontAlgn="base">
              <a:spcBef>
                <a:spcPct val="0"/>
              </a:spcBef>
              <a:spcAft>
                <a:spcPct val="0"/>
              </a:spcAft>
              <a:tabLst>
                <a:tab pos="401577" algn="l"/>
              </a:tabLst>
            </a:pPr>
            <a:endParaRPr lang="en-US" dirty="0">
              <a:latin typeface="Arial" pitchFamily="34" charset="0"/>
            </a:endParaRPr>
          </a:p>
          <a:p>
            <a:pPr defTabSz="917890" fontAlgn="base">
              <a:spcBef>
                <a:spcPct val="0"/>
              </a:spcBef>
              <a:spcAft>
                <a:spcPct val="0"/>
              </a:spcAft>
              <a:buFont typeface="Wingdings" pitchFamily="2" charset="2"/>
              <a:buChar char="Ø"/>
              <a:tabLst>
                <a:tab pos="401577" algn="l"/>
              </a:tabLst>
            </a:pPr>
            <a:r>
              <a:rPr lang="en-US" dirty="0">
                <a:latin typeface="Arial" pitchFamily="34" charset="0"/>
                <a:ea typeface="Calibri" pitchFamily="34" charset="0"/>
                <a:cs typeface="Times New Roman" pitchFamily="18" charset="0"/>
              </a:rPr>
              <a:t> Portfolio analysis shaped a new Metabolomics RFA aimed at improving coordination and leveraging existing resources</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fld id="{6E6FC064-E94B-4349-84BD-13F281FC4F4A}" type="slidenum">
              <a:rPr lang="en-US" smtClean="0"/>
              <a:pPr/>
              <a:t>56</a:t>
            </a:fld>
            <a:endParaRPr lang="en-US"/>
          </a:p>
        </p:txBody>
      </p:sp>
    </p:spTree>
    <p:extLst>
      <p:ext uri="{BB962C8B-B14F-4D97-AF65-F5344CB8AC3E}">
        <p14:creationId xmlns:p14="http://schemas.microsoft.com/office/powerpoint/2010/main" val="3899273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can see a the same co-author network</a:t>
            </a:r>
            <a:r>
              <a:rPr lang="en-US" baseline="0" dirty="0" smtClean="0"/>
              <a:t> from the previous slides evolving with time CLICK Seven TIMES. Also, in this network we can see that the nodes’ size and color CLICK has been adjusted to reflect the level of connectedness of the </a:t>
            </a:r>
            <a:r>
              <a:rPr lang="en-US" baseline="0" dirty="0" err="1" smtClean="0"/>
              <a:t>Pis</a:t>
            </a:r>
            <a:r>
              <a:rPr lang="en-US" baseline="0" dirty="0" smtClean="0"/>
              <a:t>, the larger the number of connections, the bigger and darker the node’s size and color.  From this graph we can extract information like who are the PIs best connected, and potential key players in this portfolio of grants, as well as </a:t>
            </a:r>
            <a:r>
              <a:rPr lang="en-US" dirty="0" smtClean="0"/>
              <a:t>if the degree of collaboration has changed with time.</a:t>
            </a:r>
            <a:endParaRPr lang="en-US" dirty="0"/>
          </a:p>
        </p:txBody>
      </p:sp>
      <p:sp>
        <p:nvSpPr>
          <p:cNvPr id="4" name="Slide Number Placeholder 3"/>
          <p:cNvSpPr>
            <a:spLocks noGrp="1"/>
          </p:cNvSpPr>
          <p:nvPr>
            <p:ph type="sldNum" sz="quarter" idx="10"/>
          </p:nvPr>
        </p:nvSpPr>
        <p:spPr/>
        <p:txBody>
          <a:bodyPr/>
          <a:lstStyle/>
          <a:p>
            <a:fld id="{378A2BD9-1A7A-497E-B61C-16ABDFE7A5FB}" type="slidenum">
              <a:rPr lang="en-US" smtClean="0"/>
              <a:t>57</a:t>
            </a:fld>
            <a:endParaRPr lang="en-US"/>
          </a:p>
        </p:txBody>
      </p:sp>
    </p:spTree>
    <p:extLst>
      <p:ext uri="{BB962C8B-B14F-4D97-AF65-F5344CB8AC3E}">
        <p14:creationId xmlns:p14="http://schemas.microsoft.com/office/powerpoint/2010/main" val="296021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03" tIns="46751" rIns="93503" bIns="46751"/>
          <a:lstStyle/>
          <a:p>
            <a:pPr eaLnBrk="1" hangingPunct="1">
              <a:spcBef>
                <a:spcPct val="0"/>
              </a:spcBef>
            </a:pPr>
            <a:endParaRPr lang="en-US" dirty="0" smtClean="0"/>
          </a:p>
        </p:txBody>
      </p:sp>
    </p:spTree>
    <p:extLst>
      <p:ext uri="{BB962C8B-B14F-4D97-AF65-F5344CB8AC3E}">
        <p14:creationId xmlns:p14="http://schemas.microsoft.com/office/powerpoint/2010/main" val="3660782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Ø"/>
              <a:tabLst>
                <a:tab pos="401577" algn="l"/>
              </a:tabLst>
            </a:pPr>
            <a:r>
              <a:rPr lang="en-US" dirty="0">
                <a:latin typeface="Arial" pitchFamily="34" charset="0"/>
                <a:ea typeface="Calibri" pitchFamily="34" charset="0"/>
                <a:cs typeface="Times New Roman" pitchFamily="18" charset="0"/>
              </a:rPr>
              <a:t> OPA analysis of 38 Metabolomics Centers in the US, most of which receive funding from NIH (~$70M in 2010)</a:t>
            </a:r>
          </a:p>
          <a:p>
            <a:pPr>
              <a:tabLst>
                <a:tab pos="401577" algn="l"/>
              </a:tabLst>
            </a:pPr>
            <a:endParaRPr lang="en-US" dirty="0">
              <a:latin typeface="Arial" pitchFamily="34" charset="0"/>
              <a:ea typeface="Calibri" pitchFamily="34" charset="0"/>
              <a:cs typeface="Times New Roman" pitchFamily="18" charset="0"/>
            </a:endParaRPr>
          </a:p>
          <a:p>
            <a:pPr>
              <a:buFont typeface="Wingdings" pitchFamily="2" charset="2"/>
              <a:buChar char="Ø"/>
              <a:tabLst>
                <a:tab pos="401577" algn="l"/>
              </a:tabLst>
            </a:pPr>
            <a:r>
              <a:rPr lang="en-US" dirty="0">
                <a:latin typeface="Arial" pitchFamily="34" charset="0"/>
                <a:ea typeface="Calibri" pitchFamily="34" charset="0"/>
                <a:cs typeface="Times New Roman" pitchFamily="18" charset="0"/>
              </a:rPr>
              <a:t> These Centers have overlapping goals, yet operated in isolation with little coordination or collaboration</a:t>
            </a:r>
          </a:p>
          <a:p>
            <a:pPr defTabSz="917890" fontAlgn="base">
              <a:spcBef>
                <a:spcPct val="0"/>
              </a:spcBef>
              <a:spcAft>
                <a:spcPct val="0"/>
              </a:spcAft>
              <a:tabLst>
                <a:tab pos="401577" algn="l"/>
              </a:tabLst>
            </a:pPr>
            <a:endParaRPr lang="en-US" dirty="0">
              <a:latin typeface="Arial" pitchFamily="34" charset="0"/>
            </a:endParaRPr>
          </a:p>
          <a:p>
            <a:pPr defTabSz="917890" fontAlgn="base">
              <a:spcBef>
                <a:spcPct val="0"/>
              </a:spcBef>
              <a:spcAft>
                <a:spcPct val="0"/>
              </a:spcAft>
              <a:buFont typeface="Wingdings" pitchFamily="2" charset="2"/>
              <a:buChar char="Ø"/>
              <a:tabLst>
                <a:tab pos="401577" algn="l"/>
              </a:tabLst>
            </a:pPr>
            <a:r>
              <a:rPr lang="en-US" dirty="0">
                <a:latin typeface="Arial" pitchFamily="34" charset="0"/>
                <a:ea typeface="Calibri" pitchFamily="34" charset="0"/>
                <a:cs typeface="Times New Roman" pitchFamily="18" charset="0"/>
              </a:rPr>
              <a:t> Portfolio analysis shaped a new Metabolomics RFA aimed at improving coordination and leveraging existing resources</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fld id="{6E6FC064-E94B-4349-84BD-13F281FC4F4A}" type="slidenum">
              <a:rPr lang="en-US" smtClean="0"/>
              <a:pPr/>
              <a:t>13</a:t>
            </a:fld>
            <a:endParaRPr lang="en-US"/>
          </a:p>
        </p:txBody>
      </p:sp>
    </p:spTree>
    <p:extLst>
      <p:ext uri="{BB962C8B-B14F-4D97-AF65-F5344CB8AC3E}">
        <p14:creationId xmlns:p14="http://schemas.microsoft.com/office/powerpoint/2010/main" val="3899273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QVR class is</a:t>
            </a:r>
            <a:r>
              <a:rPr lang="en-US" baseline="0" dirty="0" smtClean="0"/>
              <a:t> on April 2</a:t>
            </a:r>
            <a:r>
              <a:rPr lang="en-US" baseline="30000" dirty="0" smtClean="0"/>
              <a:t>nd</a:t>
            </a:r>
            <a:r>
              <a:rPr lang="en-US" baseline="0" dirty="0" smtClean="0"/>
              <a:t>, is on how to use the Cart feature.</a:t>
            </a:r>
            <a:endParaRPr lang="en-US" dirty="0"/>
          </a:p>
        </p:txBody>
      </p:sp>
      <p:sp>
        <p:nvSpPr>
          <p:cNvPr id="4" name="Slide Number Placeholder 3"/>
          <p:cNvSpPr>
            <a:spLocks noGrp="1"/>
          </p:cNvSpPr>
          <p:nvPr>
            <p:ph type="sldNum" sz="quarter" idx="10"/>
          </p:nvPr>
        </p:nvSpPr>
        <p:spPr/>
        <p:txBody>
          <a:bodyPr/>
          <a:lstStyle/>
          <a:p>
            <a:fld id="{661F7E0F-30CF-4B9D-BC81-620BD9F13747}" type="slidenum">
              <a:rPr lang="en-US" smtClean="0"/>
              <a:t>29</a:t>
            </a:fld>
            <a:endParaRPr lang="en-US"/>
          </a:p>
        </p:txBody>
      </p:sp>
    </p:spTree>
    <p:extLst>
      <p:ext uri="{BB962C8B-B14F-4D97-AF65-F5344CB8AC3E}">
        <p14:creationId xmlns:p14="http://schemas.microsoft.com/office/powerpoint/2010/main" val="669008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B41BA9-ABF0-4875-958D-B56F8BED840E}" type="slidenum">
              <a:rPr lang="en-US" smtClean="0"/>
              <a:t>31</a:t>
            </a:fld>
            <a:endParaRPr lang="en-US"/>
          </a:p>
        </p:txBody>
      </p:sp>
    </p:spTree>
    <p:extLst>
      <p:ext uri="{BB962C8B-B14F-4D97-AF65-F5344CB8AC3E}">
        <p14:creationId xmlns:p14="http://schemas.microsoft.com/office/powerpoint/2010/main" val="967916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iClean</a:t>
            </a:r>
            <a:r>
              <a:rPr lang="en-US" baseline="0" dirty="0" smtClean="0"/>
              <a:t> is a tool OPA developed to make name disambiguation easy. It </a:t>
            </a:r>
            <a:r>
              <a:rPr lang="en-US" dirty="0" smtClean="0"/>
              <a:t>accepts outputs from a number of data sources </a:t>
            </a:r>
            <a:r>
              <a:rPr lang="en-US" dirty="0" err="1" smtClean="0"/>
              <a:t>i.e</a:t>
            </a:r>
            <a:r>
              <a:rPr lang="en-US" dirty="0" smtClean="0"/>
              <a:t> SPIRES, QVR </a:t>
            </a:r>
            <a:r>
              <a:rPr lang="en-US" dirty="0" err="1" smtClean="0"/>
              <a:t>biblio</a:t>
            </a:r>
            <a:r>
              <a:rPr lang="en-US" dirty="0" smtClean="0"/>
              <a:t> report, etc. the only requirement is to have the list of names to disambiguate in one column. Here we can see a list</a:t>
            </a:r>
            <a:r>
              <a:rPr lang="en-US" baseline="0" dirty="0" smtClean="0"/>
              <a:t> of authors’ names exactly as it was downloaded from SPIRES. Each row is a different PMID, and we can see that author </a:t>
            </a:r>
            <a:r>
              <a:rPr lang="en-US" baseline="0" dirty="0" err="1" smtClean="0"/>
              <a:t>Gaydos</a:t>
            </a:r>
            <a:r>
              <a:rPr lang="en-US" baseline="0" dirty="0" smtClean="0"/>
              <a:t> appears as </a:t>
            </a:r>
            <a:r>
              <a:rPr lang="en-US" baseline="0" dirty="0" err="1" smtClean="0"/>
              <a:t>Gaydos</a:t>
            </a:r>
            <a:r>
              <a:rPr lang="en-US" baseline="0" dirty="0" smtClean="0"/>
              <a:t>, Charlotte A; </a:t>
            </a:r>
            <a:r>
              <a:rPr lang="en-US" baseline="0" dirty="0" err="1" smtClean="0"/>
              <a:t>Gaydos</a:t>
            </a:r>
            <a:r>
              <a:rPr lang="en-US" baseline="0" dirty="0" smtClean="0"/>
              <a:t>, Charlotte. </a:t>
            </a:r>
            <a:r>
              <a:rPr lang="en-US" baseline="0" dirty="0" err="1" smtClean="0"/>
              <a:t>iCLean</a:t>
            </a:r>
            <a:r>
              <a:rPr lang="en-US" baseline="0" dirty="0" smtClean="0"/>
              <a:t> creates a new column, and picks a unique way for each author, in this case: </a:t>
            </a:r>
            <a:r>
              <a:rPr lang="en-US" baseline="0" dirty="0" err="1" smtClean="0"/>
              <a:t>Gaydos</a:t>
            </a:r>
            <a:r>
              <a:rPr lang="en-US" baseline="0" dirty="0" smtClean="0"/>
              <a:t>, Charlotte A.</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03C8789-F853-4736-A913-7AE73FA315CA}" type="slidenum">
              <a:rPr lang="en-US" smtClean="0"/>
              <a:t>34</a:t>
            </a:fld>
            <a:endParaRPr lang="en-US"/>
          </a:p>
        </p:txBody>
      </p:sp>
    </p:spTree>
    <p:extLst>
      <p:ext uri="{BB962C8B-B14F-4D97-AF65-F5344CB8AC3E}">
        <p14:creationId xmlns:p14="http://schemas.microsoft.com/office/powerpoint/2010/main" val="2872162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practical</a:t>
            </a:r>
            <a:r>
              <a:rPr lang="en-US" baseline="0" dirty="0" smtClean="0"/>
              <a:t> example where you can use </a:t>
            </a:r>
            <a:r>
              <a:rPr lang="en-US" baseline="0" dirty="0" err="1" smtClean="0"/>
              <a:t>iClean</a:t>
            </a:r>
            <a:r>
              <a:rPr lang="en-US" baseline="0" dirty="0" smtClean="0"/>
              <a:t>, is in a co-author network. Each circle should represent one author, and each line connecting the authors, is a paper the 2 authors publish together. </a:t>
            </a:r>
            <a:endParaRPr lang="en-US" dirty="0"/>
          </a:p>
        </p:txBody>
      </p:sp>
      <p:sp>
        <p:nvSpPr>
          <p:cNvPr id="4" name="Slide Number Placeholder 3"/>
          <p:cNvSpPr>
            <a:spLocks noGrp="1"/>
          </p:cNvSpPr>
          <p:nvPr>
            <p:ph type="sldNum" sz="quarter" idx="10"/>
          </p:nvPr>
        </p:nvSpPr>
        <p:spPr/>
        <p:txBody>
          <a:bodyPr/>
          <a:lstStyle/>
          <a:p>
            <a:fld id="{C03C8789-F853-4736-A913-7AE73FA315CA}" type="slidenum">
              <a:rPr lang="en-US" smtClean="0"/>
              <a:t>35</a:t>
            </a:fld>
            <a:endParaRPr lang="en-US"/>
          </a:p>
        </p:txBody>
      </p:sp>
    </p:spTree>
    <p:extLst>
      <p:ext uri="{BB962C8B-B14F-4D97-AF65-F5344CB8AC3E}">
        <p14:creationId xmlns:p14="http://schemas.microsoft.com/office/powerpoint/2010/main" val="2040141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B41BA9-ABF0-4875-958D-B56F8BED840E}" type="slidenum">
              <a:rPr lang="en-US" smtClean="0"/>
              <a:t>45</a:t>
            </a:fld>
            <a:endParaRPr lang="en-US"/>
          </a:p>
        </p:txBody>
      </p:sp>
    </p:spTree>
    <p:extLst>
      <p:ext uri="{BB962C8B-B14F-4D97-AF65-F5344CB8AC3E}">
        <p14:creationId xmlns:p14="http://schemas.microsoft.com/office/powerpoint/2010/main" val="2155011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B41BA9-ABF0-4875-958D-B56F8BED840E}" type="slidenum">
              <a:rPr lang="en-US" smtClean="0"/>
              <a:t>46</a:t>
            </a:fld>
            <a:endParaRPr lang="en-US"/>
          </a:p>
        </p:txBody>
      </p:sp>
    </p:spTree>
    <p:extLst>
      <p:ext uri="{BB962C8B-B14F-4D97-AF65-F5344CB8AC3E}">
        <p14:creationId xmlns:p14="http://schemas.microsoft.com/office/powerpoint/2010/main" val="2417248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24AA01-D44D-4146-AC90-847C4ADA6049}"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54DE9-1A47-4BBC-9CE9-1B7AD56A3DD2}" type="slidenum">
              <a:rPr lang="en-US" smtClean="0"/>
              <a:t>‹#›</a:t>
            </a:fld>
            <a:endParaRPr lang="en-US"/>
          </a:p>
        </p:txBody>
      </p:sp>
    </p:spTree>
    <p:extLst>
      <p:ext uri="{BB962C8B-B14F-4D97-AF65-F5344CB8AC3E}">
        <p14:creationId xmlns:p14="http://schemas.microsoft.com/office/powerpoint/2010/main" val="3040896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4AA01-D44D-4146-AC90-847C4ADA6049}"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54DE9-1A47-4BBC-9CE9-1B7AD56A3DD2}" type="slidenum">
              <a:rPr lang="en-US" smtClean="0"/>
              <a:t>‹#›</a:t>
            </a:fld>
            <a:endParaRPr lang="en-US"/>
          </a:p>
        </p:txBody>
      </p:sp>
    </p:spTree>
    <p:extLst>
      <p:ext uri="{BB962C8B-B14F-4D97-AF65-F5344CB8AC3E}">
        <p14:creationId xmlns:p14="http://schemas.microsoft.com/office/powerpoint/2010/main" val="988412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4AA01-D44D-4146-AC90-847C4ADA6049}"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54DE9-1A47-4BBC-9CE9-1B7AD56A3DD2}" type="slidenum">
              <a:rPr lang="en-US" smtClean="0"/>
              <a:t>‹#›</a:t>
            </a:fld>
            <a:endParaRPr lang="en-US"/>
          </a:p>
        </p:txBody>
      </p:sp>
    </p:spTree>
    <p:extLst>
      <p:ext uri="{BB962C8B-B14F-4D97-AF65-F5344CB8AC3E}">
        <p14:creationId xmlns:p14="http://schemas.microsoft.com/office/powerpoint/2010/main" val="572464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4AA01-D44D-4146-AC90-847C4ADA6049}"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54DE9-1A47-4BBC-9CE9-1B7AD56A3DD2}" type="slidenum">
              <a:rPr lang="en-US" smtClean="0"/>
              <a:t>‹#›</a:t>
            </a:fld>
            <a:endParaRPr lang="en-US"/>
          </a:p>
        </p:txBody>
      </p:sp>
    </p:spTree>
    <p:extLst>
      <p:ext uri="{BB962C8B-B14F-4D97-AF65-F5344CB8AC3E}">
        <p14:creationId xmlns:p14="http://schemas.microsoft.com/office/powerpoint/2010/main" val="2546043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60000"/>
                    <a:lumOff val="4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4AA01-D44D-4146-AC90-847C4ADA6049}"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54DE9-1A47-4BBC-9CE9-1B7AD56A3DD2}" type="slidenum">
              <a:rPr lang="en-US" smtClean="0"/>
              <a:t>‹#›</a:t>
            </a:fld>
            <a:endParaRPr lang="en-US"/>
          </a:p>
        </p:txBody>
      </p:sp>
    </p:spTree>
    <p:extLst>
      <p:ext uri="{BB962C8B-B14F-4D97-AF65-F5344CB8AC3E}">
        <p14:creationId xmlns:p14="http://schemas.microsoft.com/office/powerpoint/2010/main" val="229084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24AA01-D44D-4146-AC90-847C4ADA6049}"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54DE9-1A47-4BBC-9CE9-1B7AD56A3DD2}" type="slidenum">
              <a:rPr lang="en-US" smtClean="0"/>
              <a:t>‹#›</a:t>
            </a:fld>
            <a:endParaRPr lang="en-US"/>
          </a:p>
        </p:txBody>
      </p:sp>
    </p:spTree>
    <p:extLst>
      <p:ext uri="{BB962C8B-B14F-4D97-AF65-F5344CB8AC3E}">
        <p14:creationId xmlns:p14="http://schemas.microsoft.com/office/powerpoint/2010/main" val="3224115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24AA01-D44D-4146-AC90-847C4ADA6049}"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54DE9-1A47-4BBC-9CE9-1B7AD56A3DD2}" type="slidenum">
              <a:rPr lang="en-US" smtClean="0"/>
              <a:t>‹#›</a:t>
            </a:fld>
            <a:endParaRPr lang="en-US"/>
          </a:p>
        </p:txBody>
      </p:sp>
    </p:spTree>
    <p:extLst>
      <p:ext uri="{BB962C8B-B14F-4D97-AF65-F5344CB8AC3E}">
        <p14:creationId xmlns:p14="http://schemas.microsoft.com/office/powerpoint/2010/main" val="191597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24AA01-D44D-4146-AC90-847C4ADA6049}"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54DE9-1A47-4BBC-9CE9-1B7AD56A3DD2}" type="slidenum">
              <a:rPr lang="en-US" smtClean="0"/>
              <a:t>‹#›</a:t>
            </a:fld>
            <a:endParaRPr lang="en-US"/>
          </a:p>
        </p:txBody>
      </p:sp>
    </p:spTree>
    <p:extLst>
      <p:ext uri="{BB962C8B-B14F-4D97-AF65-F5344CB8AC3E}">
        <p14:creationId xmlns:p14="http://schemas.microsoft.com/office/powerpoint/2010/main" val="3893789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24AA01-D44D-4146-AC90-847C4ADA6049}"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54DE9-1A47-4BBC-9CE9-1B7AD56A3DD2}" type="slidenum">
              <a:rPr lang="en-US" smtClean="0"/>
              <a:t>‹#›</a:t>
            </a:fld>
            <a:endParaRPr lang="en-US"/>
          </a:p>
        </p:txBody>
      </p:sp>
    </p:spTree>
    <p:extLst>
      <p:ext uri="{BB962C8B-B14F-4D97-AF65-F5344CB8AC3E}">
        <p14:creationId xmlns:p14="http://schemas.microsoft.com/office/powerpoint/2010/main" val="2061563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4AA01-D44D-4146-AC90-847C4ADA6049}"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54DE9-1A47-4BBC-9CE9-1B7AD56A3DD2}" type="slidenum">
              <a:rPr lang="en-US" smtClean="0"/>
              <a:t>‹#›</a:t>
            </a:fld>
            <a:endParaRPr lang="en-US"/>
          </a:p>
        </p:txBody>
      </p:sp>
    </p:spTree>
    <p:extLst>
      <p:ext uri="{BB962C8B-B14F-4D97-AF65-F5344CB8AC3E}">
        <p14:creationId xmlns:p14="http://schemas.microsoft.com/office/powerpoint/2010/main" val="275607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24AA01-D44D-4146-AC90-847C4ADA6049}"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54DE9-1A47-4BBC-9CE9-1B7AD56A3DD2}" type="slidenum">
              <a:rPr lang="en-US" smtClean="0"/>
              <a:t>‹#›</a:t>
            </a:fld>
            <a:endParaRPr lang="en-US"/>
          </a:p>
        </p:txBody>
      </p:sp>
    </p:spTree>
    <p:extLst>
      <p:ext uri="{BB962C8B-B14F-4D97-AF65-F5344CB8AC3E}">
        <p14:creationId xmlns:p14="http://schemas.microsoft.com/office/powerpoint/2010/main" val="2750383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24AA01-D44D-4146-AC90-847C4ADA6049}"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54DE9-1A47-4BBC-9CE9-1B7AD56A3DD2}" type="slidenum">
              <a:rPr lang="en-US" smtClean="0"/>
              <a:t>‹#›</a:t>
            </a:fld>
            <a:endParaRPr lang="en-US"/>
          </a:p>
        </p:txBody>
      </p:sp>
    </p:spTree>
    <p:extLst>
      <p:ext uri="{BB962C8B-B14F-4D97-AF65-F5344CB8AC3E}">
        <p14:creationId xmlns:p14="http://schemas.microsoft.com/office/powerpoint/2010/main" val="3037444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4AA01-D44D-4146-AC90-847C4ADA6049}" type="datetimeFigureOut">
              <a:rPr lang="en-US" smtClean="0"/>
              <a:t>10/25/2016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54DE9-1A47-4BBC-9CE9-1B7AD56A3DD2}" type="slidenum">
              <a:rPr lang="en-US" smtClean="0"/>
              <a:t>‹#›</a:t>
            </a:fld>
            <a:endParaRPr lang="en-US"/>
          </a:p>
        </p:txBody>
      </p:sp>
    </p:spTree>
    <p:extLst>
      <p:ext uri="{BB962C8B-B14F-4D97-AF65-F5344CB8AC3E}">
        <p14:creationId xmlns:p14="http://schemas.microsoft.com/office/powerpoint/2010/main" val="3283123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isearch@od.nih.gov"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inside.era.nih.gov/files/Activity_Code_Book.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icite.od.nih.go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isearch@mail.nih.gov"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od.lexicalintelligence.com/iClean/" TargetMode="Externa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icite-beta.od.nih.gov/" TargetMode="External"/><Relationship Id="rId2" Type="http://schemas.openxmlformats.org/officeDocument/2006/relationships/hyperlink" Target="https://icite.od.nih.gov/" TargetMode="External"/><Relationship Id="rId1" Type="http://schemas.openxmlformats.org/officeDocument/2006/relationships/slideLayout" Target="../slideLayouts/slideLayout2.xml"/><Relationship Id="rId4" Type="http://schemas.openxmlformats.org/officeDocument/2006/relationships/hyperlink" Target="http://10.157.43.233:8080/iSearch"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in-spire.pnnl.gov/"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search.carrot2.org/stable/search" TargetMode="External"/><Relationship Id="rId2" Type="http://schemas.openxmlformats.org/officeDocument/2006/relationships/hyperlink" Target="http://carrotsearch.com/opensource-overview"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ci2.cns.iu.edu/user/index.php" TargetMode="Externa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g"/><Relationship Id="rId7"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list.nih.gov/cgi-bin/wa.exe?A0=portfolio_analysi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Portfolio Analysis: Introduction</a:t>
            </a:r>
            <a:endParaRPr lang="en-US" dirty="0"/>
          </a:p>
        </p:txBody>
      </p:sp>
      <p:sp>
        <p:nvSpPr>
          <p:cNvPr id="3" name="Subtitle 2"/>
          <p:cNvSpPr>
            <a:spLocks noGrp="1"/>
          </p:cNvSpPr>
          <p:nvPr>
            <p:ph type="subTitle" idx="1"/>
          </p:nvPr>
        </p:nvSpPr>
        <p:spPr>
          <a:xfrm>
            <a:off x="1371600" y="3886200"/>
            <a:ext cx="6400800" cy="1981200"/>
          </a:xfrm>
        </p:spPr>
        <p:txBody>
          <a:bodyPr>
            <a:normAutofit/>
          </a:bodyPr>
          <a:lstStyle/>
          <a:p>
            <a:r>
              <a:rPr lang="en-US" sz="2800" dirty="0" smtClean="0"/>
              <a:t>Office of Portfolio Analysis</a:t>
            </a:r>
          </a:p>
          <a:p>
            <a:r>
              <a:rPr lang="en-US" sz="2800" dirty="0" smtClean="0"/>
              <a:t>Division of Program Coordination, Planning, and Strategic Initiatives</a:t>
            </a:r>
          </a:p>
          <a:p>
            <a:r>
              <a:rPr lang="en-US" sz="2800" dirty="0" smtClean="0"/>
              <a:t>National Institutes of Health</a:t>
            </a:r>
          </a:p>
          <a:p>
            <a:endParaRPr lang="en-US" sz="2800" dirty="0" smtClean="0"/>
          </a:p>
          <a:p>
            <a:endParaRPr lang="en-US" dirty="0"/>
          </a:p>
        </p:txBody>
      </p:sp>
    </p:spTree>
    <p:extLst>
      <p:ext uri="{BB962C8B-B14F-4D97-AF65-F5344CB8AC3E}">
        <p14:creationId xmlns:p14="http://schemas.microsoft.com/office/powerpoint/2010/main" val="123294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7" name="Group 26"/>
          <p:cNvGrpSpPr/>
          <p:nvPr/>
        </p:nvGrpSpPr>
        <p:grpSpPr>
          <a:xfrm>
            <a:off x="59915" y="762001"/>
            <a:ext cx="9109815" cy="5943599"/>
            <a:chOff x="17091" y="457200"/>
            <a:chExt cx="9109815" cy="5943599"/>
          </a:xfrm>
        </p:grpSpPr>
        <p:grpSp>
          <p:nvGrpSpPr>
            <p:cNvPr id="24" name="Group 23"/>
            <p:cNvGrpSpPr/>
            <p:nvPr/>
          </p:nvGrpSpPr>
          <p:grpSpPr>
            <a:xfrm>
              <a:off x="17091" y="457200"/>
              <a:ext cx="9109815" cy="5943599"/>
              <a:chOff x="17091" y="457200"/>
              <a:chExt cx="9109815" cy="5943599"/>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1" y="457200"/>
                <a:ext cx="9109815" cy="594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48000" y="914400"/>
                <a:ext cx="228600" cy="338554"/>
              </a:xfrm>
              <a:prstGeom prst="rect">
                <a:avLst/>
              </a:prstGeom>
              <a:noFill/>
            </p:spPr>
            <p:txBody>
              <a:bodyPr wrap="square" rtlCol="0">
                <a:spAutoFit/>
              </a:bodyPr>
              <a:lstStyle/>
              <a:p>
                <a:r>
                  <a:rPr lang="en-US" sz="1600" dirty="0" smtClean="0">
                    <a:solidFill>
                      <a:srgbClr val="FFFF00"/>
                    </a:solidFill>
                  </a:rPr>
                  <a:t>1</a:t>
                </a:r>
                <a:endParaRPr lang="en-US" sz="1600" dirty="0">
                  <a:solidFill>
                    <a:srgbClr val="FFFF00"/>
                  </a:solidFill>
                </a:endParaRPr>
              </a:p>
            </p:txBody>
          </p:sp>
          <p:sp>
            <p:nvSpPr>
              <p:cNvPr id="4" name="TextBox 3"/>
              <p:cNvSpPr txBox="1"/>
              <p:nvPr/>
            </p:nvSpPr>
            <p:spPr>
              <a:xfrm>
                <a:off x="5066670" y="990600"/>
                <a:ext cx="228600" cy="338554"/>
              </a:xfrm>
              <a:prstGeom prst="rect">
                <a:avLst/>
              </a:prstGeom>
              <a:noFill/>
            </p:spPr>
            <p:txBody>
              <a:bodyPr wrap="square" rtlCol="0">
                <a:spAutoFit/>
              </a:bodyPr>
              <a:lstStyle/>
              <a:p>
                <a:r>
                  <a:rPr lang="en-US" sz="1600" dirty="0" smtClean="0">
                    <a:solidFill>
                      <a:srgbClr val="FFFF00"/>
                    </a:solidFill>
                  </a:rPr>
                  <a:t>2</a:t>
                </a:r>
                <a:endParaRPr lang="en-US" sz="1600" dirty="0">
                  <a:solidFill>
                    <a:srgbClr val="FFFF00"/>
                  </a:solidFill>
                </a:endParaRPr>
              </a:p>
            </p:txBody>
          </p:sp>
          <p:sp>
            <p:nvSpPr>
              <p:cNvPr id="5" name="TextBox 4"/>
              <p:cNvSpPr txBox="1"/>
              <p:nvPr/>
            </p:nvSpPr>
            <p:spPr>
              <a:xfrm>
                <a:off x="5715000" y="1143000"/>
                <a:ext cx="228600" cy="338554"/>
              </a:xfrm>
              <a:prstGeom prst="rect">
                <a:avLst/>
              </a:prstGeom>
              <a:noFill/>
            </p:spPr>
            <p:txBody>
              <a:bodyPr wrap="square" rtlCol="0">
                <a:spAutoFit/>
              </a:bodyPr>
              <a:lstStyle/>
              <a:p>
                <a:r>
                  <a:rPr lang="en-US" sz="1600" dirty="0" smtClean="0">
                    <a:solidFill>
                      <a:srgbClr val="FFFF00"/>
                    </a:solidFill>
                  </a:rPr>
                  <a:t>3</a:t>
                </a:r>
                <a:endParaRPr lang="en-US" sz="1600" dirty="0">
                  <a:solidFill>
                    <a:srgbClr val="FFFF00"/>
                  </a:solidFill>
                </a:endParaRPr>
              </a:p>
            </p:txBody>
          </p:sp>
          <p:sp>
            <p:nvSpPr>
              <p:cNvPr id="6" name="TextBox 5"/>
              <p:cNvSpPr txBox="1"/>
              <p:nvPr/>
            </p:nvSpPr>
            <p:spPr>
              <a:xfrm>
                <a:off x="2971800" y="2252246"/>
                <a:ext cx="228600" cy="338554"/>
              </a:xfrm>
              <a:prstGeom prst="rect">
                <a:avLst/>
              </a:prstGeom>
              <a:noFill/>
            </p:spPr>
            <p:txBody>
              <a:bodyPr wrap="square" rtlCol="0">
                <a:spAutoFit/>
              </a:bodyPr>
              <a:lstStyle/>
              <a:p>
                <a:r>
                  <a:rPr lang="en-US" sz="1600" dirty="0" smtClean="0">
                    <a:solidFill>
                      <a:srgbClr val="FFFF00"/>
                    </a:solidFill>
                  </a:rPr>
                  <a:t>4</a:t>
                </a:r>
                <a:endParaRPr lang="en-US" sz="1600" dirty="0">
                  <a:solidFill>
                    <a:srgbClr val="FFFF00"/>
                  </a:solidFill>
                </a:endParaRPr>
              </a:p>
            </p:txBody>
          </p:sp>
          <p:sp>
            <p:nvSpPr>
              <p:cNvPr id="7" name="TextBox 6"/>
              <p:cNvSpPr txBox="1"/>
              <p:nvPr/>
            </p:nvSpPr>
            <p:spPr>
              <a:xfrm>
                <a:off x="4648200" y="1676400"/>
                <a:ext cx="228600" cy="338554"/>
              </a:xfrm>
              <a:prstGeom prst="rect">
                <a:avLst/>
              </a:prstGeom>
              <a:noFill/>
            </p:spPr>
            <p:txBody>
              <a:bodyPr wrap="square" rtlCol="0">
                <a:spAutoFit/>
              </a:bodyPr>
              <a:lstStyle/>
              <a:p>
                <a:r>
                  <a:rPr lang="en-US" sz="1600" dirty="0" smtClean="0">
                    <a:solidFill>
                      <a:srgbClr val="FFFF00"/>
                    </a:solidFill>
                  </a:rPr>
                  <a:t>5</a:t>
                </a:r>
                <a:endParaRPr lang="en-US" sz="1600" dirty="0">
                  <a:solidFill>
                    <a:srgbClr val="FFFF00"/>
                  </a:solidFill>
                </a:endParaRPr>
              </a:p>
            </p:txBody>
          </p:sp>
          <p:sp>
            <p:nvSpPr>
              <p:cNvPr id="8" name="TextBox 7"/>
              <p:cNvSpPr txBox="1"/>
              <p:nvPr/>
            </p:nvSpPr>
            <p:spPr>
              <a:xfrm>
                <a:off x="6400800" y="2209800"/>
                <a:ext cx="228600" cy="338554"/>
              </a:xfrm>
              <a:prstGeom prst="rect">
                <a:avLst/>
              </a:prstGeom>
              <a:noFill/>
            </p:spPr>
            <p:txBody>
              <a:bodyPr wrap="square" rtlCol="0">
                <a:spAutoFit/>
              </a:bodyPr>
              <a:lstStyle/>
              <a:p>
                <a:r>
                  <a:rPr lang="en-US" sz="1600" dirty="0" smtClean="0">
                    <a:solidFill>
                      <a:srgbClr val="FFFF00"/>
                    </a:solidFill>
                  </a:rPr>
                  <a:t>6</a:t>
                </a:r>
                <a:endParaRPr lang="en-US" sz="1600" dirty="0">
                  <a:solidFill>
                    <a:srgbClr val="FFFF00"/>
                  </a:solidFill>
                </a:endParaRPr>
              </a:p>
            </p:txBody>
          </p:sp>
          <p:sp>
            <p:nvSpPr>
              <p:cNvPr id="9" name="TextBox 8"/>
              <p:cNvSpPr txBox="1"/>
              <p:nvPr/>
            </p:nvSpPr>
            <p:spPr>
              <a:xfrm>
                <a:off x="6400800" y="5029200"/>
                <a:ext cx="609600" cy="338554"/>
              </a:xfrm>
              <a:prstGeom prst="rect">
                <a:avLst/>
              </a:prstGeom>
              <a:noFill/>
            </p:spPr>
            <p:txBody>
              <a:bodyPr wrap="square" rtlCol="0">
                <a:spAutoFit/>
              </a:bodyPr>
              <a:lstStyle/>
              <a:p>
                <a:r>
                  <a:rPr lang="en-US" sz="1600" dirty="0" smtClean="0">
                    <a:solidFill>
                      <a:srgbClr val="FFFF00"/>
                    </a:solidFill>
                  </a:rPr>
                  <a:t>15</a:t>
                </a:r>
                <a:endParaRPr lang="en-US" sz="1600" dirty="0">
                  <a:solidFill>
                    <a:srgbClr val="FFFF00"/>
                  </a:solidFill>
                </a:endParaRPr>
              </a:p>
            </p:txBody>
          </p:sp>
          <p:sp>
            <p:nvSpPr>
              <p:cNvPr id="10" name="TextBox 9"/>
              <p:cNvSpPr txBox="1"/>
              <p:nvPr/>
            </p:nvSpPr>
            <p:spPr>
              <a:xfrm>
                <a:off x="4191000" y="3886200"/>
                <a:ext cx="533400" cy="338554"/>
              </a:xfrm>
              <a:prstGeom prst="rect">
                <a:avLst/>
              </a:prstGeom>
              <a:noFill/>
            </p:spPr>
            <p:txBody>
              <a:bodyPr wrap="square" rtlCol="0">
                <a:spAutoFit/>
              </a:bodyPr>
              <a:lstStyle/>
              <a:p>
                <a:r>
                  <a:rPr lang="en-US" sz="1600" dirty="0" smtClean="0">
                    <a:solidFill>
                      <a:srgbClr val="FFFF00"/>
                    </a:solidFill>
                  </a:rPr>
                  <a:t>16</a:t>
                </a:r>
                <a:endParaRPr lang="en-US" sz="1600" dirty="0">
                  <a:solidFill>
                    <a:srgbClr val="FFFF00"/>
                  </a:solidFill>
                </a:endParaRPr>
              </a:p>
            </p:txBody>
          </p:sp>
          <p:sp>
            <p:nvSpPr>
              <p:cNvPr id="11" name="TextBox 10"/>
              <p:cNvSpPr txBox="1"/>
              <p:nvPr/>
            </p:nvSpPr>
            <p:spPr>
              <a:xfrm>
                <a:off x="4114800" y="5334000"/>
                <a:ext cx="457200" cy="338554"/>
              </a:xfrm>
              <a:prstGeom prst="rect">
                <a:avLst/>
              </a:prstGeom>
              <a:noFill/>
            </p:spPr>
            <p:txBody>
              <a:bodyPr wrap="square" rtlCol="0">
                <a:spAutoFit/>
              </a:bodyPr>
              <a:lstStyle/>
              <a:p>
                <a:r>
                  <a:rPr lang="en-US" sz="1600" dirty="0" smtClean="0">
                    <a:solidFill>
                      <a:srgbClr val="FFFF00"/>
                    </a:solidFill>
                  </a:rPr>
                  <a:t>17</a:t>
                </a:r>
                <a:endParaRPr lang="en-US" sz="1600" dirty="0">
                  <a:solidFill>
                    <a:srgbClr val="FFFF00"/>
                  </a:solidFill>
                </a:endParaRPr>
              </a:p>
            </p:txBody>
          </p:sp>
          <p:sp>
            <p:nvSpPr>
              <p:cNvPr id="12" name="TextBox 11"/>
              <p:cNvSpPr txBox="1"/>
              <p:nvPr/>
            </p:nvSpPr>
            <p:spPr>
              <a:xfrm>
                <a:off x="3276600" y="5410200"/>
                <a:ext cx="457200" cy="338554"/>
              </a:xfrm>
              <a:prstGeom prst="rect">
                <a:avLst/>
              </a:prstGeom>
              <a:noFill/>
            </p:spPr>
            <p:txBody>
              <a:bodyPr wrap="square" rtlCol="0">
                <a:spAutoFit/>
              </a:bodyPr>
              <a:lstStyle/>
              <a:p>
                <a:r>
                  <a:rPr lang="en-US" sz="1600" dirty="0" smtClean="0">
                    <a:solidFill>
                      <a:srgbClr val="FFFF00"/>
                    </a:solidFill>
                  </a:rPr>
                  <a:t>18</a:t>
                </a:r>
                <a:endParaRPr lang="en-US" sz="1600" dirty="0">
                  <a:solidFill>
                    <a:srgbClr val="FFFF00"/>
                  </a:solidFill>
                </a:endParaRPr>
              </a:p>
            </p:txBody>
          </p:sp>
          <p:sp>
            <p:nvSpPr>
              <p:cNvPr id="13" name="TextBox 12"/>
              <p:cNvSpPr txBox="1"/>
              <p:nvPr/>
            </p:nvSpPr>
            <p:spPr>
              <a:xfrm>
                <a:off x="2362200" y="5605046"/>
                <a:ext cx="457200" cy="338554"/>
              </a:xfrm>
              <a:prstGeom prst="rect">
                <a:avLst/>
              </a:prstGeom>
              <a:noFill/>
            </p:spPr>
            <p:txBody>
              <a:bodyPr wrap="square" rtlCol="0">
                <a:spAutoFit/>
              </a:bodyPr>
              <a:lstStyle/>
              <a:p>
                <a:r>
                  <a:rPr lang="en-US" sz="1600" dirty="0" smtClean="0">
                    <a:solidFill>
                      <a:srgbClr val="FFFF00"/>
                    </a:solidFill>
                  </a:rPr>
                  <a:t>19</a:t>
                </a:r>
                <a:endParaRPr lang="en-US" sz="1600" dirty="0">
                  <a:solidFill>
                    <a:srgbClr val="FFFF00"/>
                  </a:solidFill>
                </a:endParaRPr>
              </a:p>
            </p:txBody>
          </p:sp>
          <p:sp>
            <p:nvSpPr>
              <p:cNvPr id="14" name="TextBox 13"/>
              <p:cNvSpPr txBox="1"/>
              <p:nvPr/>
            </p:nvSpPr>
            <p:spPr>
              <a:xfrm>
                <a:off x="1219200" y="5257800"/>
                <a:ext cx="457200" cy="338554"/>
              </a:xfrm>
              <a:prstGeom prst="rect">
                <a:avLst/>
              </a:prstGeom>
              <a:noFill/>
            </p:spPr>
            <p:txBody>
              <a:bodyPr wrap="square" rtlCol="0">
                <a:spAutoFit/>
              </a:bodyPr>
              <a:lstStyle/>
              <a:p>
                <a:r>
                  <a:rPr lang="en-US" sz="1600" dirty="0" smtClean="0">
                    <a:solidFill>
                      <a:srgbClr val="FFFF00"/>
                    </a:solidFill>
                  </a:rPr>
                  <a:t>20</a:t>
                </a:r>
                <a:endParaRPr lang="en-US" sz="1600" dirty="0">
                  <a:solidFill>
                    <a:srgbClr val="FFFF00"/>
                  </a:solidFill>
                </a:endParaRPr>
              </a:p>
            </p:txBody>
          </p:sp>
          <p:sp>
            <p:nvSpPr>
              <p:cNvPr id="15" name="TextBox 14"/>
              <p:cNvSpPr txBox="1"/>
              <p:nvPr/>
            </p:nvSpPr>
            <p:spPr>
              <a:xfrm>
                <a:off x="7086600" y="2209800"/>
                <a:ext cx="228600" cy="338554"/>
              </a:xfrm>
              <a:prstGeom prst="rect">
                <a:avLst/>
              </a:prstGeom>
              <a:noFill/>
            </p:spPr>
            <p:txBody>
              <a:bodyPr wrap="square" rtlCol="0">
                <a:spAutoFit/>
              </a:bodyPr>
              <a:lstStyle/>
              <a:p>
                <a:r>
                  <a:rPr lang="en-US" sz="1600" dirty="0" smtClean="0">
                    <a:solidFill>
                      <a:srgbClr val="FFFF00"/>
                    </a:solidFill>
                  </a:rPr>
                  <a:t>7</a:t>
                </a:r>
                <a:endParaRPr lang="en-US" sz="1600" dirty="0">
                  <a:solidFill>
                    <a:srgbClr val="FFFF00"/>
                  </a:solidFill>
                </a:endParaRPr>
              </a:p>
            </p:txBody>
          </p:sp>
          <p:sp>
            <p:nvSpPr>
              <p:cNvPr id="16" name="TextBox 15"/>
              <p:cNvSpPr txBox="1"/>
              <p:nvPr/>
            </p:nvSpPr>
            <p:spPr>
              <a:xfrm>
                <a:off x="7239000" y="3014246"/>
                <a:ext cx="228600" cy="338554"/>
              </a:xfrm>
              <a:prstGeom prst="rect">
                <a:avLst/>
              </a:prstGeom>
              <a:noFill/>
            </p:spPr>
            <p:txBody>
              <a:bodyPr wrap="square" rtlCol="0">
                <a:spAutoFit/>
              </a:bodyPr>
              <a:lstStyle/>
              <a:p>
                <a:r>
                  <a:rPr lang="en-US" sz="1600" dirty="0" smtClean="0">
                    <a:solidFill>
                      <a:srgbClr val="FFFF00"/>
                    </a:solidFill>
                  </a:rPr>
                  <a:t>8</a:t>
                </a:r>
                <a:endParaRPr lang="en-US" sz="1600" dirty="0">
                  <a:solidFill>
                    <a:srgbClr val="FFFF00"/>
                  </a:solidFill>
                </a:endParaRPr>
              </a:p>
            </p:txBody>
          </p:sp>
          <p:sp>
            <p:nvSpPr>
              <p:cNvPr id="17" name="TextBox 16"/>
              <p:cNvSpPr txBox="1"/>
              <p:nvPr/>
            </p:nvSpPr>
            <p:spPr>
              <a:xfrm>
                <a:off x="5562600" y="2861846"/>
                <a:ext cx="228600" cy="338554"/>
              </a:xfrm>
              <a:prstGeom prst="rect">
                <a:avLst/>
              </a:prstGeom>
              <a:noFill/>
            </p:spPr>
            <p:txBody>
              <a:bodyPr wrap="square" rtlCol="0">
                <a:spAutoFit/>
              </a:bodyPr>
              <a:lstStyle/>
              <a:p>
                <a:r>
                  <a:rPr lang="en-US" sz="1600" dirty="0" smtClean="0">
                    <a:solidFill>
                      <a:srgbClr val="FFFF00"/>
                    </a:solidFill>
                  </a:rPr>
                  <a:t>9</a:t>
                </a:r>
                <a:endParaRPr lang="en-US" sz="1600" dirty="0">
                  <a:solidFill>
                    <a:srgbClr val="FFFF00"/>
                  </a:solidFill>
                </a:endParaRPr>
              </a:p>
            </p:txBody>
          </p:sp>
          <p:sp>
            <p:nvSpPr>
              <p:cNvPr id="18" name="TextBox 17"/>
              <p:cNvSpPr txBox="1"/>
              <p:nvPr/>
            </p:nvSpPr>
            <p:spPr>
              <a:xfrm>
                <a:off x="5257800" y="3530025"/>
                <a:ext cx="533400" cy="584775"/>
              </a:xfrm>
              <a:prstGeom prst="rect">
                <a:avLst/>
              </a:prstGeom>
              <a:noFill/>
            </p:spPr>
            <p:txBody>
              <a:bodyPr wrap="square" rtlCol="0">
                <a:spAutoFit/>
              </a:bodyPr>
              <a:lstStyle/>
              <a:p>
                <a:r>
                  <a:rPr lang="en-US" sz="1600" dirty="0" smtClean="0">
                    <a:solidFill>
                      <a:srgbClr val="FFFF00"/>
                    </a:solidFill>
                  </a:rPr>
                  <a:t>14</a:t>
                </a:r>
              </a:p>
              <a:p>
                <a:endParaRPr lang="en-US" sz="1600" dirty="0" smtClean="0">
                  <a:solidFill>
                    <a:srgbClr val="FFFF00"/>
                  </a:solidFill>
                </a:endParaRPr>
              </a:p>
            </p:txBody>
          </p:sp>
          <p:sp>
            <p:nvSpPr>
              <p:cNvPr id="19" name="TextBox 18"/>
              <p:cNvSpPr txBox="1"/>
              <p:nvPr/>
            </p:nvSpPr>
            <p:spPr>
              <a:xfrm>
                <a:off x="6019800" y="4309646"/>
                <a:ext cx="533400" cy="338554"/>
              </a:xfrm>
              <a:prstGeom prst="rect">
                <a:avLst/>
              </a:prstGeom>
              <a:noFill/>
            </p:spPr>
            <p:txBody>
              <a:bodyPr wrap="square" rtlCol="0">
                <a:spAutoFit/>
              </a:bodyPr>
              <a:lstStyle/>
              <a:p>
                <a:r>
                  <a:rPr lang="en-US" sz="1600" dirty="0" smtClean="0">
                    <a:solidFill>
                      <a:srgbClr val="FFFF00"/>
                    </a:solidFill>
                  </a:rPr>
                  <a:t>13</a:t>
                </a:r>
              </a:p>
            </p:txBody>
          </p:sp>
          <p:sp>
            <p:nvSpPr>
              <p:cNvPr id="20" name="TextBox 19"/>
              <p:cNvSpPr txBox="1"/>
              <p:nvPr/>
            </p:nvSpPr>
            <p:spPr>
              <a:xfrm>
                <a:off x="7086600" y="4309646"/>
                <a:ext cx="533400" cy="338554"/>
              </a:xfrm>
              <a:prstGeom prst="rect">
                <a:avLst/>
              </a:prstGeom>
              <a:noFill/>
            </p:spPr>
            <p:txBody>
              <a:bodyPr wrap="square" rtlCol="0">
                <a:spAutoFit/>
              </a:bodyPr>
              <a:lstStyle/>
              <a:p>
                <a:r>
                  <a:rPr lang="en-US" sz="1600" dirty="0" smtClean="0">
                    <a:solidFill>
                      <a:srgbClr val="FFFF00"/>
                    </a:solidFill>
                  </a:rPr>
                  <a:t>12</a:t>
                </a:r>
              </a:p>
            </p:txBody>
          </p:sp>
          <p:sp>
            <p:nvSpPr>
              <p:cNvPr id="21" name="TextBox 20"/>
              <p:cNvSpPr txBox="1"/>
              <p:nvPr/>
            </p:nvSpPr>
            <p:spPr>
              <a:xfrm>
                <a:off x="6324600" y="3547646"/>
                <a:ext cx="533400" cy="338554"/>
              </a:xfrm>
              <a:prstGeom prst="rect">
                <a:avLst/>
              </a:prstGeom>
              <a:noFill/>
            </p:spPr>
            <p:txBody>
              <a:bodyPr wrap="square" rtlCol="0">
                <a:spAutoFit/>
              </a:bodyPr>
              <a:lstStyle/>
              <a:p>
                <a:r>
                  <a:rPr lang="en-US" sz="1600" dirty="0" smtClean="0">
                    <a:solidFill>
                      <a:srgbClr val="FFFF00"/>
                    </a:solidFill>
                  </a:rPr>
                  <a:t>10</a:t>
                </a:r>
              </a:p>
            </p:txBody>
          </p:sp>
          <p:sp>
            <p:nvSpPr>
              <p:cNvPr id="22" name="TextBox 21"/>
              <p:cNvSpPr txBox="1"/>
              <p:nvPr/>
            </p:nvSpPr>
            <p:spPr>
              <a:xfrm>
                <a:off x="7086600" y="3547646"/>
                <a:ext cx="533400" cy="338554"/>
              </a:xfrm>
              <a:prstGeom prst="rect">
                <a:avLst/>
              </a:prstGeom>
              <a:noFill/>
            </p:spPr>
            <p:txBody>
              <a:bodyPr wrap="square" rtlCol="0">
                <a:spAutoFit/>
              </a:bodyPr>
              <a:lstStyle/>
              <a:p>
                <a:r>
                  <a:rPr lang="en-US" sz="1600" dirty="0" smtClean="0">
                    <a:solidFill>
                      <a:srgbClr val="FFFF00"/>
                    </a:solidFill>
                  </a:rPr>
                  <a:t>11</a:t>
                </a:r>
              </a:p>
            </p:txBody>
          </p:sp>
        </p:grpSp>
        <p:sp>
          <p:nvSpPr>
            <p:cNvPr id="26" name="Rectangle 25"/>
            <p:cNvSpPr/>
            <p:nvPr/>
          </p:nvSpPr>
          <p:spPr>
            <a:xfrm>
              <a:off x="17091" y="457200"/>
              <a:ext cx="1202109"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8077200" y="5898624"/>
            <a:ext cx="1006284" cy="767060"/>
            <a:chOff x="7117080" y="4614446"/>
            <a:chExt cx="1006284" cy="767060"/>
          </a:xfrm>
        </p:grpSpPr>
        <p:pic>
          <p:nvPicPr>
            <p:cNvPr id="29"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7080" y="4662115"/>
              <a:ext cx="274320"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9"/>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7080" y="5059680"/>
              <a:ext cx="274320"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p:cNvSpPr txBox="1"/>
            <p:nvPr/>
          </p:nvSpPr>
          <p:spPr>
            <a:xfrm>
              <a:off x="7441767" y="4614446"/>
              <a:ext cx="681597" cy="369332"/>
            </a:xfrm>
            <a:prstGeom prst="rect">
              <a:avLst/>
            </a:prstGeom>
            <a:noFill/>
          </p:spPr>
          <p:txBody>
            <a:bodyPr wrap="none" rtlCol="0">
              <a:spAutoFit/>
            </a:bodyPr>
            <a:lstStyle/>
            <a:p>
              <a:r>
                <a:rPr lang="en-US" dirty="0" smtClean="0">
                  <a:solidFill>
                    <a:srgbClr val="FFFF00"/>
                  </a:solidFill>
                </a:rPr>
                <a:t>IC (b)</a:t>
              </a:r>
              <a:endParaRPr lang="en-US" dirty="0">
                <a:solidFill>
                  <a:srgbClr val="FFFF00"/>
                </a:solidFill>
              </a:endParaRPr>
            </a:p>
          </p:txBody>
        </p:sp>
        <p:sp>
          <p:nvSpPr>
            <p:cNvPr id="32" name="TextBox 31"/>
            <p:cNvSpPr txBox="1"/>
            <p:nvPr/>
          </p:nvSpPr>
          <p:spPr>
            <a:xfrm>
              <a:off x="7441767" y="5012174"/>
              <a:ext cx="670376" cy="369332"/>
            </a:xfrm>
            <a:prstGeom prst="rect">
              <a:avLst/>
            </a:prstGeom>
            <a:noFill/>
          </p:spPr>
          <p:txBody>
            <a:bodyPr wrap="none" rtlCol="0">
              <a:spAutoFit/>
            </a:bodyPr>
            <a:lstStyle/>
            <a:p>
              <a:r>
                <a:rPr lang="en-US" dirty="0" smtClean="0">
                  <a:solidFill>
                    <a:srgbClr val="FFFF00"/>
                  </a:solidFill>
                </a:rPr>
                <a:t>IC (a)</a:t>
              </a:r>
              <a:endParaRPr lang="en-US" dirty="0">
                <a:solidFill>
                  <a:srgbClr val="FFFF00"/>
                </a:solidFill>
              </a:endParaRPr>
            </a:p>
          </p:txBody>
        </p:sp>
      </p:grpSp>
      <p:sp>
        <p:nvSpPr>
          <p:cNvPr id="33" name="Title 1"/>
          <p:cNvSpPr txBox="1">
            <a:spLocks/>
          </p:cNvSpPr>
          <p:nvPr/>
        </p:nvSpPr>
        <p:spPr>
          <a:xfrm>
            <a:off x="0" y="0"/>
            <a:ext cx="9144000" cy="6397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tx2">
                    <a:lumMod val="60000"/>
                    <a:lumOff val="40000"/>
                  </a:schemeClr>
                </a:solidFill>
              </a:rPr>
              <a:t>Is there overlap between agencies/ICs/divisions?</a:t>
            </a:r>
            <a:endParaRPr lang="en-US" sz="3200" dirty="0">
              <a:solidFill>
                <a:schemeClr val="tx2">
                  <a:lumMod val="60000"/>
                  <a:lumOff val="40000"/>
                </a:schemeClr>
              </a:solidFill>
            </a:endParaRPr>
          </a:p>
        </p:txBody>
      </p:sp>
    </p:spTree>
    <p:extLst>
      <p:ext uri="{BB962C8B-B14F-4D97-AF65-F5344CB8AC3E}">
        <p14:creationId xmlns:p14="http://schemas.microsoft.com/office/powerpoint/2010/main" val="861057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normAutofit fontScale="90000"/>
          </a:bodyPr>
          <a:lstStyle/>
          <a:p>
            <a:r>
              <a:rPr lang="en-US" dirty="0" smtClean="0"/>
              <a:t>Evolution of Portfolios: Stem Cell Research</a:t>
            </a:r>
            <a:endParaRPr lang="en-US" dirty="0"/>
          </a:p>
        </p:txBody>
      </p:sp>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92" t="14174" r="16042" b="9181"/>
          <a:stretch/>
        </p:blipFill>
        <p:spPr bwMode="auto">
          <a:xfrm>
            <a:off x="914400" y="1219200"/>
            <a:ext cx="7366431" cy="493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25773" y="6273225"/>
            <a:ext cx="1018227" cy="584775"/>
          </a:xfrm>
          <a:prstGeom prst="rect">
            <a:avLst/>
          </a:prstGeom>
          <a:noFill/>
        </p:spPr>
        <p:txBody>
          <a:bodyPr wrap="none" rtlCol="0">
            <a:spAutoFit/>
          </a:bodyPr>
          <a:lstStyle/>
          <a:p>
            <a:r>
              <a:rPr lang="en-US" sz="3200" dirty="0" smtClean="0"/>
              <a:t>2009</a:t>
            </a:r>
            <a:endParaRPr lang="en-US" sz="3200" dirty="0"/>
          </a:p>
        </p:txBody>
      </p:sp>
      <p:sp>
        <p:nvSpPr>
          <p:cNvPr id="5" name="TextBox 4"/>
          <p:cNvSpPr txBox="1"/>
          <p:nvPr/>
        </p:nvSpPr>
        <p:spPr>
          <a:xfrm>
            <a:off x="0" y="6488668"/>
            <a:ext cx="4885055" cy="369332"/>
          </a:xfrm>
          <a:prstGeom prst="rect">
            <a:avLst/>
          </a:prstGeom>
          <a:noFill/>
        </p:spPr>
        <p:txBody>
          <a:bodyPr wrap="none" rtlCol="0">
            <a:spAutoFit/>
          </a:bodyPr>
          <a:lstStyle/>
          <a:p>
            <a:r>
              <a:rPr lang="en-US" dirty="0" smtClean="0"/>
              <a:t>Searched QVR for “Stem Cell” in Title and Abstract</a:t>
            </a:r>
            <a:endParaRPr lang="en-US" dirty="0"/>
          </a:p>
        </p:txBody>
      </p:sp>
      <p:sp>
        <p:nvSpPr>
          <p:cNvPr id="6" name="TextBox 5"/>
          <p:cNvSpPr txBox="1"/>
          <p:nvPr/>
        </p:nvSpPr>
        <p:spPr>
          <a:xfrm>
            <a:off x="6947736" y="5787628"/>
            <a:ext cx="1339919" cy="369332"/>
          </a:xfrm>
          <a:prstGeom prst="rect">
            <a:avLst/>
          </a:prstGeom>
          <a:noFill/>
        </p:spPr>
        <p:txBody>
          <a:bodyPr wrap="none" rtlCol="0">
            <a:spAutoFit/>
          </a:bodyPr>
          <a:lstStyle/>
          <a:p>
            <a:r>
              <a:rPr lang="en-US" dirty="0" smtClean="0">
                <a:solidFill>
                  <a:schemeClr val="accent3">
                    <a:lumMod val="40000"/>
                    <a:lumOff val="60000"/>
                  </a:schemeClr>
                </a:solidFill>
              </a:rPr>
              <a:t>291 Projects</a:t>
            </a:r>
            <a:endParaRPr lang="en-US" dirty="0">
              <a:solidFill>
                <a:schemeClr val="accent3">
                  <a:lumMod val="40000"/>
                  <a:lumOff val="60000"/>
                </a:schemeClr>
              </a:solidFill>
            </a:endParaRPr>
          </a:p>
        </p:txBody>
      </p:sp>
    </p:spTree>
    <p:extLst>
      <p:ext uri="{BB962C8B-B14F-4D97-AF65-F5344CB8AC3E}">
        <p14:creationId xmlns:p14="http://schemas.microsoft.com/office/powerpoint/2010/main" val="653119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644" t="13311" r="15618" b="6891"/>
          <a:stretch/>
        </p:blipFill>
        <p:spPr bwMode="auto">
          <a:xfrm>
            <a:off x="1219200" y="1066800"/>
            <a:ext cx="6670790" cy="493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125773" y="6273225"/>
            <a:ext cx="1018227" cy="584775"/>
          </a:xfrm>
          <a:prstGeom prst="rect">
            <a:avLst/>
          </a:prstGeom>
          <a:noFill/>
        </p:spPr>
        <p:txBody>
          <a:bodyPr wrap="none" rtlCol="0">
            <a:spAutoFit/>
          </a:bodyPr>
          <a:lstStyle/>
          <a:p>
            <a:r>
              <a:rPr lang="en-US" sz="3200" dirty="0" smtClean="0"/>
              <a:t>2013</a:t>
            </a:r>
            <a:endParaRPr lang="en-US" sz="3200" dirty="0"/>
          </a:p>
        </p:txBody>
      </p:sp>
      <p:sp>
        <p:nvSpPr>
          <p:cNvPr id="2" name="Oval 1"/>
          <p:cNvSpPr/>
          <p:nvPr/>
        </p:nvSpPr>
        <p:spPr>
          <a:xfrm>
            <a:off x="3429000" y="2438400"/>
            <a:ext cx="1143000" cy="1097280"/>
          </a:xfrm>
          <a:prstGeom prst="ellipse">
            <a:avLst/>
          </a:prstGeom>
          <a:noFill/>
          <a:ln w="9525">
            <a:solidFill>
              <a:srgbClr val="FFFF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550071" y="5649853"/>
            <a:ext cx="1339919" cy="369332"/>
          </a:xfrm>
          <a:prstGeom prst="rect">
            <a:avLst/>
          </a:prstGeom>
          <a:noFill/>
        </p:spPr>
        <p:txBody>
          <a:bodyPr wrap="none" rtlCol="0">
            <a:spAutoFit/>
          </a:bodyPr>
          <a:lstStyle/>
          <a:p>
            <a:r>
              <a:rPr lang="en-US" dirty="0" smtClean="0">
                <a:solidFill>
                  <a:schemeClr val="accent3">
                    <a:lumMod val="40000"/>
                    <a:lumOff val="60000"/>
                  </a:schemeClr>
                </a:solidFill>
              </a:rPr>
              <a:t>193 Projects</a:t>
            </a:r>
            <a:endParaRPr lang="en-US" dirty="0">
              <a:solidFill>
                <a:schemeClr val="accent3">
                  <a:lumMod val="40000"/>
                  <a:lumOff val="60000"/>
                </a:schemeClr>
              </a:solidFill>
            </a:endParaRPr>
          </a:p>
        </p:txBody>
      </p:sp>
    </p:spTree>
    <p:extLst>
      <p:ext uri="{BB962C8B-B14F-4D97-AF65-F5344CB8AC3E}">
        <p14:creationId xmlns:p14="http://schemas.microsoft.com/office/powerpoint/2010/main" val="411549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srcRect l="47250" t="17984" r="13750" b="59535"/>
          <a:stretch>
            <a:fillRect/>
          </a:stretch>
        </p:blipFill>
        <p:spPr bwMode="auto">
          <a:xfrm rot="5400000">
            <a:off x="3869700" y="2859611"/>
            <a:ext cx="4184298" cy="1458393"/>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srcRect l="37500" t="17984" r="52500" b="59535"/>
          <a:stretch>
            <a:fillRect/>
          </a:stretch>
        </p:blipFill>
        <p:spPr bwMode="auto">
          <a:xfrm rot="7168241">
            <a:off x="6881267" y="5288641"/>
            <a:ext cx="1072907" cy="1458389"/>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l="37500" t="39690" r="13875" b="26047"/>
          <a:stretch>
            <a:fillRect/>
          </a:stretch>
        </p:blipFill>
        <p:spPr bwMode="auto">
          <a:xfrm rot="16200000">
            <a:off x="5169612" y="2161977"/>
            <a:ext cx="5216959" cy="2222914"/>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l="23750" t="12899" r="30000" b="27649"/>
          <a:stretch>
            <a:fillRect/>
          </a:stretch>
        </p:blipFill>
        <p:spPr bwMode="auto">
          <a:xfrm>
            <a:off x="228600" y="737237"/>
            <a:ext cx="5544820" cy="5818783"/>
          </a:xfrm>
          <a:prstGeom prst="rect">
            <a:avLst/>
          </a:prstGeom>
          <a:noFill/>
          <a:ln w="9525">
            <a:noFill/>
            <a:miter lim="800000"/>
            <a:headEnd/>
            <a:tailEnd/>
          </a:ln>
        </p:spPr>
      </p:pic>
      <p:sp>
        <p:nvSpPr>
          <p:cNvPr id="6" name="TextBox 5"/>
          <p:cNvSpPr txBox="1"/>
          <p:nvPr/>
        </p:nvSpPr>
        <p:spPr>
          <a:xfrm>
            <a:off x="990094" y="1091113"/>
            <a:ext cx="861518" cy="369332"/>
          </a:xfrm>
          <a:prstGeom prst="rect">
            <a:avLst/>
          </a:prstGeom>
          <a:noFill/>
        </p:spPr>
        <p:txBody>
          <a:bodyPr wrap="none" rtlCol="0">
            <a:spAutoFit/>
          </a:bodyPr>
          <a:lstStyle/>
          <a:p>
            <a:pPr fontAlgn="auto">
              <a:spcBef>
                <a:spcPts val="0"/>
              </a:spcBef>
              <a:spcAft>
                <a:spcPts val="0"/>
              </a:spcAft>
            </a:pPr>
            <a:r>
              <a:rPr lang="en-US" b="1" dirty="0" smtClean="0">
                <a:solidFill>
                  <a:srgbClr val="C00000"/>
                </a:solidFill>
                <a:latin typeface="Calibri"/>
              </a:rPr>
              <a:t>Europe</a:t>
            </a:r>
            <a:endParaRPr lang="en-US" b="1" dirty="0">
              <a:solidFill>
                <a:srgbClr val="C00000"/>
              </a:solidFill>
              <a:latin typeface="Calibri"/>
            </a:endParaRPr>
          </a:p>
        </p:txBody>
      </p:sp>
      <p:sp>
        <p:nvSpPr>
          <p:cNvPr id="7" name="TextBox 6"/>
          <p:cNvSpPr txBox="1"/>
          <p:nvPr/>
        </p:nvSpPr>
        <p:spPr>
          <a:xfrm>
            <a:off x="3476986" y="2955292"/>
            <a:ext cx="736099" cy="369332"/>
          </a:xfrm>
          <a:prstGeom prst="rect">
            <a:avLst/>
          </a:prstGeom>
          <a:noFill/>
        </p:spPr>
        <p:txBody>
          <a:bodyPr wrap="none" rtlCol="0">
            <a:spAutoFit/>
          </a:bodyPr>
          <a:lstStyle/>
          <a:p>
            <a:pPr fontAlgn="auto">
              <a:spcBef>
                <a:spcPts val="0"/>
              </a:spcBef>
              <a:spcAft>
                <a:spcPts val="0"/>
              </a:spcAft>
            </a:pPr>
            <a:r>
              <a:rPr lang="en-US" b="1" dirty="0" smtClean="0">
                <a:solidFill>
                  <a:srgbClr val="C00000"/>
                </a:solidFill>
                <a:latin typeface="Calibri"/>
              </a:rPr>
              <a:t>Japan</a:t>
            </a:r>
            <a:endParaRPr lang="en-US" b="1" dirty="0">
              <a:solidFill>
                <a:srgbClr val="C00000"/>
              </a:solidFill>
              <a:latin typeface="Calibri"/>
            </a:endParaRPr>
          </a:p>
        </p:txBody>
      </p:sp>
      <p:sp>
        <p:nvSpPr>
          <p:cNvPr id="4" name="Oval 3"/>
          <p:cNvSpPr/>
          <p:nvPr/>
        </p:nvSpPr>
        <p:spPr>
          <a:xfrm rot="16200000">
            <a:off x="2554599" y="3253047"/>
            <a:ext cx="4020400" cy="1955411"/>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284870" y="6396335"/>
            <a:ext cx="5875198" cy="461665"/>
          </a:xfrm>
          <a:prstGeom prst="rect">
            <a:avLst/>
          </a:prstGeom>
          <a:ln>
            <a:noFill/>
          </a:ln>
        </p:spPr>
        <p:txBody>
          <a:bodyPr wrap="none">
            <a:spAutoFit/>
          </a:bodyPr>
          <a:lstStyle/>
          <a:p>
            <a:pPr fontAlgn="auto">
              <a:spcBef>
                <a:spcPts val="0"/>
              </a:spcBef>
              <a:spcAft>
                <a:spcPts val="0"/>
              </a:spcAft>
            </a:pPr>
            <a:r>
              <a:rPr lang="en-US" sz="2400" b="1" dirty="0" smtClean="0">
                <a:solidFill>
                  <a:srgbClr val="C00000"/>
                </a:solidFill>
                <a:latin typeface="Calibri"/>
              </a:rPr>
              <a:t>FY09 </a:t>
            </a:r>
            <a:r>
              <a:rPr lang="en-US" sz="2400" b="1" dirty="0" err="1" smtClean="0">
                <a:solidFill>
                  <a:srgbClr val="C00000"/>
                </a:solidFill>
                <a:latin typeface="Calibri"/>
              </a:rPr>
              <a:t>Metabolomics</a:t>
            </a:r>
            <a:r>
              <a:rPr lang="en-US" sz="2400" b="1" dirty="0" smtClean="0">
                <a:solidFill>
                  <a:srgbClr val="C00000"/>
                </a:solidFill>
                <a:latin typeface="Calibri"/>
              </a:rPr>
              <a:t> Co-authorship Networks</a:t>
            </a:r>
            <a:endParaRPr lang="en-US" sz="2400" dirty="0">
              <a:solidFill>
                <a:srgbClr val="C00000"/>
              </a:solidFill>
              <a:latin typeface="Calibri"/>
            </a:endParaRPr>
          </a:p>
        </p:txBody>
      </p:sp>
      <p:sp>
        <p:nvSpPr>
          <p:cNvPr id="11" name="Rectangle 10"/>
          <p:cNvSpPr/>
          <p:nvPr/>
        </p:nvSpPr>
        <p:spPr>
          <a:xfrm>
            <a:off x="5453878" y="1335214"/>
            <a:ext cx="1312606" cy="235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959601" y="700340"/>
            <a:ext cx="580993" cy="369332"/>
          </a:xfrm>
          <a:prstGeom prst="rect">
            <a:avLst/>
          </a:prstGeom>
          <a:noFill/>
        </p:spPr>
        <p:txBody>
          <a:bodyPr wrap="none" rtlCol="0">
            <a:spAutoFit/>
          </a:bodyPr>
          <a:lstStyle/>
          <a:p>
            <a:pPr fontAlgn="auto">
              <a:spcBef>
                <a:spcPts val="0"/>
              </a:spcBef>
              <a:spcAft>
                <a:spcPts val="0"/>
              </a:spcAft>
            </a:pPr>
            <a:r>
              <a:rPr lang="en-US" b="1" dirty="0" smtClean="0">
                <a:solidFill>
                  <a:srgbClr val="C00000"/>
                </a:solidFill>
                <a:latin typeface="Calibri"/>
              </a:rPr>
              <a:t>USA</a:t>
            </a:r>
            <a:endParaRPr lang="en-US" b="1" dirty="0">
              <a:solidFill>
                <a:srgbClr val="C00000"/>
              </a:solidFill>
              <a:latin typeface="Calibri"/>
            </a:endParaRPr>
          </a:p>
        </p:txBody>
      </p:sp>
      <p:sp>
        <p:nvSpPr>
          <p:cNvPr id="16" name="Title 3"/>
          <p:cNvSpPr txBox="1">
            <a:spLocks/>
          </p:cNvSpPr>
          <p:nvPr/>
        </p:nvSpPr>
        <p:spPr>
          <a:xfrm>
            <a:off x="0" y="0"/>
            <a:ext cx="9144000" cy="11430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tx2">
                    <a:lumMod val="60000"/>
                    <a:lumOff val="40000"/>
                  </a:schemeClr>
                </a:solidFill>
              </a:rPr>
              <a:t>Is there collaboration in my field?</a:t>
            </a:r>
            <a:endParaRPr lang="en-US" sz="3600" dirty="0">
              <a:solidFill>
                <a:schemeClr val="tx2">
                  <a:lumMod val="60000"/>
                  <a:lumOff val="40000"/>
                </a:schemeClr>
              </a:solidFill>
            </a:endParaRPr>
          </a:p>
        </p:txBody>
      </p:sp>
    </p:spTree>
    <p:extLst>
      <p:ext uri="{BB962C8B-B14F-4D97-AF65-F5344CB8AC3E}">
        <p14:creationId xmlns:p14="http://schemas.microsoft.com/office/powerpoint/2010/main" val="1100936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a:noFill/>
        </p:spPr>
        <p:txBody>
          <a:bodyPr>
            <a:noAutofit/>
          </a:bodyPr>
          <a:lstStyle/>
          <a:p>
            <a:r>
              <a:rPr lang="en-US" dirty="0">
                <a:solidFill>
                  <a:schemeClr val="tx2">
                    <a:lumMod val="60000"/>
                    <a:lumOff val="40000"/>
                  </a:schemeClr>
                </a:solidFill>
              </a:rPr>
              <a:t>How influential are publications?</a:t>
            </a:r>
          </a:p>
        </p:txBody>
      </p:sp>
      <p:sp>
        <p:nvSpPr>
          <p:cNvPr id="5" name="TextBox 4"/>
          <p:cNvSpPr txBox="1"/>
          <p:nvPr/>
        </p:nvSpPr>
        <p:spPr>
          <a:xfrm>
            <a:off x="1223088" y="1592759"/>
            <a:ext cx="4949112" cy="769441"/>
          </a:xfrm>
          <a:prstGeom prst="rect">
            <a:avLst/>
          </a:prstGeom>
          <a:noFill/>
        </p:spPr>
        <p:txBody>
          <a:bodyPr wrap="none" rtlCol="0">
            <a:spAutoFit/>
          </a:bodyPr>
          <a:lstStyle/>
          <a:p>
            <a:r>
              <a:rPr lang="en-US" sz="4400" dirty="0" smtClean="0"/>
              <a:t>NIH-funded research</a:t>
            </a:r>
            <a:endParaRPr lang="en-US" sz="4400" dirty="0"/>
          </a:p>
        </p:txBody>
      </p:sp>
      <p:sp>
        <p:nvSpPr>
          <p:cNvPr id="18" name="TextBox 17"/>
          <p:cNvSpPr txBox="1"/>
          <p:nvPr/>
        </p:nvSpPr>
        <p:spPr>
          <a:xfrm>
            <a:off x="2215667" y="3276600"/>
            <a:ext cx="2963953" cy="769441"/>
          </a:xfrm>
          <a:prstGeom prst="rect">
            <a:avLst/>
          </a:prstGeom>
          <a:noFill/>
        </p:spPr>
        <p:txBody>
          <a:bodyPr wrap="none" rtlCol="0">
            <a:spAutoFit/>
          </a:bodyPr>
          <a:lstStyle/>
          <a:p>
            <a:r>
              <a:rPr lang="en-US" sz="4400" dirty="0" smtClean="0"/>
              <a:t>Publications</a:t>
            </a:r>
            <a:endParaRPr lang="en-US" sz="4400" dirty="0"/>
          </a:p>
        </p:txBody>
      </p:sp>
      <p:sp>
        <p:nvSpPr>
          <p:cNvPr id="19" name="TextBox 18"/>
          <p:cNvSpPr txBox="1"/>
          <p:nvPr/>
        </p:nvSpPr>
        <p:spPr>
          <a:xfrm>
            <a:off x="2598271" y="5097959"/>
            <a:ext cx="2198743" cy="769441"/>
          </a:xfrm>
          <a:prstGeom prst="rect">
            <a:avLst/>
          </a:prstGeom>
          <a:noFill/>
        </p:spPr>
        <p:txBody>
          <a:bodyPr wrap="none" rtlCol="0">
            <a:spAutoFit/>
          </a:bodyPr>
          <a:lstStyle/>
          <a:p>
            <a:r>
              <a:rPr lang="en-US" sz="4400" dirty="0" smtClean="0"/>
              <a:t>Citations</a:t>
            </a:r>
            <a:endParaRPr lang="en-US" sz="4400" dirty="0"/>
          </a:p>
        </p:txBody>
      </p:sp>
      <p:sp>
        <p:nvSpPr>
          <p:cNvPr id="21" name="Right Arrow 20"/>
          <p:cNvSpPr/>
          <p:nvPr/>
        </p:nvSpPr>
        <p:spPr>
          <a:xfrm rot="5400000">
            <a:off x="3164242" y="2461522"/>
            <a:ext cx="1066802" cy="7157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5400000">
            <a:off x="3164240" y="4152900"/>
            <a:ext cx="1066802" cy="7157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Terminator 43"/>
          <p:cNvSpPr/>
          <p:nvPr/>
        </p:nvSpPr>
        <p:spPr>
          <a:xfrm>
            <a:off x="6324600" y="1600200"/>
            <a:ext cx="1981200" cy="762000"/>
          </a:xfrm>
          <a:prstGeom prst="flowChartTerminator">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95000"/>
                    <a:lumOff val="5000"/>
                  </a:schemeClr>
                </a:solidFill>
              </a:rPr>
              <a:t>INPUT</a:t>
            </a:r>
            <a:endParaRPr lang="en-US" sz="2400" dirty="0">
              <a:solidFill>
                <a:schemeClr val="tx1">
                  <a:lumMod val="95000"/>
                  <a:lumOff val="5000"/>
                </a:schemeClr>
              </a:solidFill>
            </a:endParaRPr>
          </a:p>
        </p:txBody>
      </p:sp>
      <p:sp>
        <p:nvSpPr>
          <p:cNvPr id="48" name="Flowchart: Terminator 47"/>
          <p:cNvSpPr/>
          <p:nvPr/>
        </p:nvSpPr>
        <p:spPr>
          <a:xfrm>
            <a:off x="6341198" y="3236129"/>
            <a:ext cx="1943100" cy="762000"/>
          </a:xfrm>
          <a:prstGeom prst="flowChartTerminator">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95000"/>
                    <a:lumOff val="5000"/>
                  </a:schemeClr>
                </a:solidFill>
              </a:rPr>
              <a:t>OUTPUT</a:t>
            </a:r>
          </a:p>
        </p:txBody>
      </p:sp>
      <p:sp>
        <p:nvSpPr>
          <p:cNvPr id="49" name="Explosion 1 48"/>
          <p:cNvSpPr/>
          <p:nvPr/>
        </p:nvSpPr>
        <p:spPr>
          <a:xfrm>
            <a:off x="5671370" y="4751449"/>
            <a:ext cx="3244030" cy="1450707"/>
          </a:xfrm>
          <a:prstGeom prst="irregularSeal1">
            <a:avLst/>
          </a:prstGeom>
          <a:solidFill>
            <a:srgbClr val="FDFD9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95000"/>
                    <a:lumOff val="5000"/>
                  </a:schemeClr>
                </a:solidFill>
              </a:rPr>
              <a:t>INFLUENCE</a:t>
            </a:r>
            <a:endParaRPr lang="en-US" dirty="0">
              <a:solidFill>
                <a:schemeClr val="tx1">
                  <a:lumMod val="95000"/>
                  <a:lumOff val="5000"/>
                </a:schemeClr>
              </a:solidFill>
            </a:endParaRPr>
          </a:p>
        </p:txBody>
      </p:sp>
    </p:spTree>
    <p:extLst>
      <p:ext uri="{BB962C8B-B14F-4D97-AF65-F5344CB8AC3E}">
        <p14:creationId xmlns:p14="http://schemas.microsoft.com/office/powerpoint/2010/main" val="2276481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a:noFill/>
        </p:spPr>
        <p:txBody>
          <a:bodyPr>
            <a:noAutofit/>
          </a:bodyPr>
          <a:lstStyle/>
          <a:p>
            <a:r>
              <a:rPr lang="en-US" dirty="0">
                <a:solidFill>
                  <a:schemeClr val="tx2">
                    <a:lumMod val="60000"/>
                    <a:lumOff val="40000"/>
                  </a:schemeClr>
                </a:solidFill>
              </a:rPr>
              <a:t>How influential are publications?</a:t>
            </a:r>
          </a:p>
        </p:txBody>
      </p:sp>
      <p:sp>
        <p:nvSpPr>
          <p:cNvPr id="6" name="TextBox 5"/>
          <p:cNvSpPr txBox="1"/>
          <p:nvPr/>
        </p:nvSpPr>
        <p:spPr>
          <a:xfrm>
            <a:off x="-65315" y="5078327"/>
            <a:ext cx="2133276" cy="923330"/>
          </a:xfrm>
          <a:prstGeom prst="rect">
            <a:avLst/>
          </a:prstGeom>
          <a:noFill/>
        </p:spPr>
        <p:txBody>
          <a:bodyPr wrap="none" rtlCol="0">
            <a:spAutoFit/>
          </a:bodyPr>
          <a:lstStyle/>
          <a:p>
            <a:pPr algn="ctr"/>
            <a:r>
              <a:rPr lang="en-US" dirty="0" smtClean="0"/>
              <a:t>NIH-funded</a:t>
            </a:r>
          </a:p>
          <a:p>
            <a:pPr algn="ctr"/>
            <a:r>
              <a:rPr lang="en-US" dirty="0" smtClean="0"/>
              <a:t>investigator studying</a:t>
            </a:r>
          </a:p>
          <a:p>
            <a:pPr algn="ctr"/>
            <a:r>
              <a:rPr lang="en-US" dirty="0" smtClean="0"/>
              <a:t>axon guidance</a:t>
            </a:r>
            <a:endParaRPr lang="en-US" dirty="0"/>
          </a:p>
        </p:txBody>
      </p:sp>
      <p:sp>
        <p:nvSpPr>
          <p:cNvPr id="7" name="TextBox 6"/>
          <p:cNvSpPr txBox="1"/>
          <p:nvPr/>
        </p:nvSpPr>
        <p:spPr>
          <a:xfrm>
            <a:off x="103584" y="3505200"/>
            <a:ext cx="1768112" cy="923330"/>
          </a:xfrm>
          <a:prstGeom prst="rect">
            <a:avLst/>
          </a:prstGeom>
          <a:noFill/>
        </p:spPr>
        <p:txBody>
          <a:bodyPr wrap="none" rtlCol="0">
            <a:spAutoFit/>
          </a:bodyPr>
          <a:lstStyle/>
          <a:p>
            <a:pPr algn="ctr"/>
            <a:r>
              <a:rPr lang="en-US" dirty="0" smtClean="0"/>
              <a:t>Random sample</a:t>
            </a:r>
          </a:p>
          <a:p>
            <a:pPr algn="ctr"/>
            <a:r>
              <a:rPr lang="en-US" dirty="0" smtClean="0"/>
              <a:t>of non-NIH axon</a:t>
            </a:r>
          </a:p>
          <a:p>
            <a:pPr algn="ctr"/>
            <a:r>
              <a:rPr lang="en-US" dirty="0" smtClean="0"/>
              <a:t>guidance papers</a:t>
            </a:r>
            <a:endParaRPr lang="en-US" dirty="0"/>
          </a:p>
        </p:txBody>
      </p:sp>
      <p:grpSp>
        <p:nvGrpSpPr>
          <p:cNvPr id="17" name="Group 16"/>
          <p:cNvGrpSpPr/>
          <p:nvPr/>
        </p:nvGrpSpPr>
        <p:grpSpPr>
          <a:xfrm>
            <a:off x="1960409" y="2046516"/>
            <a:ext cx="6475904" cy="4345742"/>
            <a:chOff x="1960409" y="2046516"/>
            <a:chExt cx="6475904" cy="4345742"/>
          </a:xfrm>
        </p:grpSpPr>
        <p:grpSp>
          <p:nvGrpSpPr>
            <p:cNvPr id="3" name="Group 2"/>
            <p:cNvGrpSpPr/>
            <p:nvPr/>
          </p:nvGrpSpPr>
          <p:grpSpPr>
            <a:xfrm>
              <a:off x="1960409" y="2046516"/>
              <a:ext cx="6475904" cy="4345742"/>
              <a:chOff x="2216713" y="2900210"/>
              <a:chExt cx="5776913" cy="3876675"/>
            </a:xfrm>
          </p:grpSpPr>
          <p:pic>
            <p:nvPicPr>
              <p:cNvPr id="2" name="Picture 1"/>
              <p:cNvPicPr>
                <a:picLocks noChangeAspect="1"/>
              </p:cNvPicPr>
              <p:nvPr/>
            </p:nvPicPr>
            <p:blipFill>
              <a:blip r:embed="rId2"/>
              <a:stretch>
                <a:fillRect/>
              </a:stretch>
            </p:blipFill>
            <p:spPr>
              <a:xfrm>
                <a:off x="2216713" y="2900210"/>
                <a:ext cx="5776913" cy="3876675"/>
              </a:xfrm>
              <a:prstGeom prst="rect">
                <a:avLst/>
              </a:prstGeom>
            </p:spPr>
          </p:pic>
          <p:sp>
            <p:nvSpPr>
              <p:cNvPr id="8" name="Rectangle 7"/>
              <p:cNvSpPr/>
              <p:nvPr/>
            </p:nvSpPr>
            <p:spPr>
              <a:xfrm>
                <a:off x="5752276" y="3298372"/>
                <a:ext cx="2286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328" y="3299691"/>
                <a:ext cx="2286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52276" y="3472872"/>
                <a:ext cx="2286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58328" y="3472873"/>
                <a:ext cx="2286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6568561" y="2494333"/>
              <a:ext cx="256260" cy="170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568561" y="2688470"/>
              <a:ext cx="256260" cy="170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27590" y="2494333"/>
              <a:ext cx="256260" cy="170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27590" y="2688470"/>
              <a:ext cx="256260" cy="170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0469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get started?</a:t>
            </a:r>
            <a:endParaRPr lang="en-US" dirty="0"/>
          </a:p>
        </p:txBody>
      </p:sp>
      <p:sp>
        <p:nvSpPr>
          <p:cNvPr id="3" name="Text Placeholder 2"/>
          <p:cNvSpPr>
            <a:spLocks noGrp="1"/>
          </p:cNvSpPr>
          <p:nvPr>
            <p:ph type="body" idx="1"/>
          </p:nvPr>
        </p:nvSpPr>
        <p:spPr/>
        <p:txBody>
          <a:bodyPr/>
          <a:lstStyle/>
          <a:p>
            <a:endParaRPr lang="en-US"/>
          </a:p>
        </p:txBody>
      </p:sp>
      <p:grpSp>
        <p:nvGrpSpPr>
          <p:cNvPr id="4" name="Group 3"/>
          <p:cNvGrpSpPr/>
          <p:nvPr/>
        </p:nvGrpSpPr>
        <p:grpSpPr>
          <a:xfrm>
            <a:off x="6882462" y="6403905"/>
            <a:ext cx="2133600" cy="387267"/>
            <a:chOff x="6882462" y="6403905"/>
            <a:chExt cx="2133600" cy="387267"/>
          </a:xfrm>
        </p:grpSpPr>
        <p:pic>
          <p:nvPicPr>
            <p:cNvPr id="5" name="Picture 2" descr="C:\Users\linti\AppData\Local\Microsoft\Windows\Temporary Internet Files\Content.Outlook\WQOHE9HI\banner-nih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spTree>
    <p:extLst>
      <p:ext uri="{BB962C8B-B14F-4D97-AF65-F5344CB8AC3E}">
        <p14:creationId xmlns:p14="http://schemas.microsoft.com/office/powerpoint/2010/main" val="556387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The Basics</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828800"/>
            <a:ext cx="8229600" cy="3962400"/>
          </a:xfrm>
        </p:spPr>
        <p:txBody>
          <a:bodyPr/>
          <a:lstStyle/>
          <a:p>
            <a:r>
              <a:rPr lang="en-US" dirty="0" smtClean="0"/>
              <a:t>Define the question you are trying to answer</a:t>
            </a:r>
          </a:p>
          <a:p>
            <a:endParaRPr lang="en-US" dirty="0" smtClean="0"/>
          </a:p>
          <a:p>
            <a:r>
              <a:rPr lang="en-US" dirty="0" smtClean="0"/>
              <a:t>Define the data you are going to use</a:t>
            </a:r>
          </a:p>
          <a:p>
            <a:endParaRPr lang="en-US" dirty="0" smtClean="0"/>
          </a:p>
          <a:p>
            <a:r>
              <a:rPr lang="en-US" dirty="0" smtClean="0"/>
              <a:t>Identify the tools you are going to use</a:t>
            </a:r>
            <a:endParaRPr lang="en-US" dirty="0"/>
          </a:p>
        </p:txBody>
      </p:sp>
      <p:grpSp>
        <p:nvGrpSpPr>
          <p:cNvPr id="4" name="Group 3"/>
          <p:cNvGrpSpPr/>
          <p:nvPr/>
        </p:nvGrpSpPr>
        <p:grpSpPr>
          <a:xfrm>
            <a:off x="6882462" y="6403905"/>
            <a:ext cx="2133600" cy="387267"/>
            <a:chOff x="6882462" y="6403905"/>
            <a:chExt cx="2133600" cy="387267"/>
          </a:xfrm>
        </p:grpSpPr>
        <p:pic>
          <p:nvPicPr>
            <p:cNvPr id="5" name="Picture 2" descr="C:\Users\linti\AppData\Local\Microsoft\Windows\Temporary Internet Files\Content.Outlook\WQOHE9HI\banner-nih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spTree>
    <p:extLst>
      <p:ext uri="{BB962C8B-B14F-4D97-AF65-F5344CB8AC3E}">
        <p14:creationId xmlns:p14="http://schemas.microsoft.com/office/powerpoint/2010/main" val="3402657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Define your question</a:t>
            </a:r>
            <a:endParaRPr lang="en-US" dirty="0"/>
          </a:p>
        </p:txBody>
      </p:sp>
      <p:sp>
        <p:nvSpPr>
          <p:cNvPr id="3" name="Text Placeholder 2"/>
          <p:cNvSpPr>
            <a:spLocks noGrp="1"/>
          </p:cNvSpPr>
          <p:nvPr>
            <p:ph type="body" idx="1"/>
          </p:nvPr>
        </p:nvSpPr>
        <p:spPr/>
        <p:txBody>
          <a:bodyPr/>
          <a:lstStyle/>
          <a:p>
            <a:r>
              <a:rPr lang="en-US" dirty="0" smtClean="0"/>
              <a:t>The Basics: Part One</a:t>
            </a:r>
            <a:endParaRPr lang="en-US" dirty="0"/>
          </a:p>
        </p:txBody>
      </p:sp>
      <p:grpSp>
        <p:nvGrpSpPr>
          <p:cNvPr id="4" name="Group 3"/>
          <p:cNvGrpSpPr/>
          <p:nvPr/>
        </p:nvGrpSpPr>
        <p:grpSpPr>
          <a:xfrm>
            <a:off x="6882462" y="6403905"/>
            <a:ext cx="2133600" cy="387267"/>
            <a:chOff x="6882462" y="6403905"/>
            <a:chExt cx="2133600" cy="387267"/>
          </a:xfrm>
        </p:grpSpPr>
        <p:pic>
          <p:nvPicPr>
            <p:cNvPr id="5" name="Picture 2" descr="C:\Users\linti\AppData\Local\Microsoft\Windows\Temporary Internet Files\Content.Outlook\WQOHE9HI\banner-nih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spTree>
    <p:extLst>
      <p:ext uri="{BB962C8B-B14F-4D97-AF65-F5344CB8AC3E}">
        <p14:creationId xmlns:p14="http://schemas.microsoft.com/office/powerpoint/2010/main" val="3091156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60000"/>
                    <a:lumOff val="40000"/>
                  </a:schemeClr>
                </a:solidFill>
              </a:rPr>
              <a:t>What is the question you are trying to answer?</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endParaRPr lang="en-US" dirty="0" smtClean="0"/>
          </a:p>
          <a:p>
            <a:r>
              <a:rPr lang="en-US" dirty="0" smtClean="0"/>
              <a:t>Start general and then get specific</a:t>
            </a:r>
          </a:p>
          <a:p>
            <a:r>
              <a:rPr lang="en-US" dirty="0" smtClean="0"/>
              <a:t>How will the analysis be used?</a:t>
            </a:r>
          </a:p>
          <a:p>
            <a:r>
              <a:rPr lang="en-US" dirty="0" smtClean="0"/>
              <a:t>Who will the analysis be shown to?</a:t>
            </a:r>
          </a:p>
          <a:p>
            <a:endParaRPr lang="en-US" dirty="0" smtClean="0"/>
          </a:p>
          <a:p>
            <a:pPr marL="0" indent="0" algn="ctr">
              <a:buNone/>
            </a:pPr>
            <a:r>
              <a:rPr lang="en-US" b="1" dirty="0" smtClean="0"/>
              <a:t>ALWAYS have a question</a:t>
            </a:r>
          </a:p>
        </p:txBody>
      </p:sp>
      <p:grpSp>
        <p:nvGrpSpPr>
          <p:cNvPr id="4" name="Group 3"/>
          <p:cNvGrpSpPr/>
          <p:nvPr/>
        </p:nvGrpSpPr>
        <p:grpSpPr>
          <a:xfrm>
            <a:off x="6882462" y="6403905"/>
            <a:ext cx="2133600" cy="387267"/>
            <a:chOff x="6882462" y="6403905"/>
            <a:chExt cx="2133600" cy="387267"/>
          </a:xfrm>
        </p:grpSpPr>
        <p:pic>
          <p:nvPicPr>
            <p:cNvPr id="5" name="Picture 2" descr="C:\Users\linti\AppData\Local\Microsoft\Windows\Temporary Internet Files\Content.Outlook\WQOHE9HI\banner-nih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spTree>
    <p:extLst>
      <p:ext uri="{BB962C8B-B14F-4D97-AF65-F5344CB8AC3E}">
        <p14:creationId xmlns:p14="http://schemas.microsoft.com/office/powerpoint/2010/main" val="1042042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082088" cy="593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960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Define your datasets</a:t>
            </a:r>
            <a:endParaRPr lang="en-US" dirty="0"/>
          </a:p>
        </p:txBody>
      </p:sp>
      <p:sp>
        <p:nvSpPr>
          <p:cNvPr id="3" name="Text Placeholder 2"/>
          <p:cNvSpPr>
            <a:spLocks noGrp="1"/>
          </p:cNvSpPr>
          <p:nvPr>
            <p:ph type="body" idx="1"/>
          </p:nvPr>
        </p:nvSpPr>
        <p:spPr/>
        <p:txBody>
          <a:bodyPr/>
          <a:lstStyle/>
          <a:p>
            <a:r>
              <a:rPr lang="en-US" dirty="0" smtClean="0"/>
              <a:t>The Basics: Part Two</a:t>
            </a:r>
            <a:endParaRPr lang="en-US" dirty="0"/>
          </a:p>
        </p:txBody>
      </p:sp>
      <p:grpSp>
        <p:nvGrpSpPr>
          <p:cNvPr id="4" name="Group 3"/>
          <p:cNvGrpSpPr/>
          <p:nvPr/>
        </p:nvGrpSpPr>
        <p:grpSpPr>
          <a:xfrm>
            <a:off x="6882462" y="6403905"/>
            <a:ext cx="2133600" cy="387267"/>
            <a:chOff x="6882462" y="6403905"/>
            <a:chExt cx="2133600" cy="387267"/>
          </a:xfrm>
        </p:grpSpPr>
        <p:pic>
          <p:nvPicPr>
            <p:cNvPr id="5" name="Picture 2" descr="C:\Users\linti\AppData\Local\Microsoft\Windows\Temporary Internet Files\Content.Outlook\WQOHE9HI\banner-nih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spTree>
    <p:extLst>
      <p:ext uri="{BB962C8B-B14F-4D97-AF65-F5344CB8AC3E}">
        <p14:creationId xmlns:p14="http://schemas.microsoft.com/office/powerpoint/2010/main" val="1318539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0"/>
            <a:ext cx="8229600" cy="1143000"/>
          </a:xfrm>
        </p:spPr>
        <p:txBody>
          <a:bodyPr/>
          <a:lstStyle/>
          <a:p>
            <a:r>
              <a:rPr lang="en-US" dirty="0" smtClean="0">
                <a:solidFill>
                  <a:schemeClr val="tx2">
                    <a:lumMod val="60000"/>
                    <a:lumOff val="40000"/>
                  </a:schemeClr>
                </a:solidFill>
              </a:rPr>
              <a:t>What data are you going to use?</a:t>
            </a:r>
            <a:endParaRPr lang="en-US" dirty="0">
              <a:solidFill>
                <a:schemeClr val="tx2">
                  <a:lumMod val="60000"/>
                  <a:lumOff val="40000"/>
                </a:schemeClr>
              </a:solidFill>
            </a:endParaRPr>
          </a:p>
        </p:txBody>
      </p:sp>
      <p:grpSp>
        <p:nvGrpSpPr>
          <p:cNvPr id="5" name="Group 4"/>
          <p:cNvGrpSpPr/>
          <p:nvPr/>
        </p:nvGrpSpPr>
        <p:grpSpPr>
          <a:xfrm>
            <a:off x="6882462" y="6403905"/>
            <a:ext cx="2133600" cy="387267"/>
            <a:chOff x="6882462" y="6403905"/>
            <a:chExt cx="2133600" cy="387267"/>
          </a:xfrm>
        </p:grpSpPr>
        <p:pic>
          <p:nvPicPr>
            <p:cNvPr id="6" name="Picture 2" descr="C:\Users\linti\AppData\Local\Microsoft\Windows\Temporary Internet Files\Content.Outlook\WQOHE9HI\banner-nih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spTree>
    <p:extLst>
      <p:ext uri="{BB962C8B-B14F-4D97-AF65-F5344CB8AC3E}">
        <p14:creationId xmlns:p14="http://schemas.microsoft.com/office/powerpoint/2010/main" val="3300309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tx2">
                    <a:lumMod val="60000"/>
                    <a:lumOff val="40000"/>
                  </a:schemeClr>
                </a:solidFill>
              </a:rPr>
              <a:t>Gathering data</a:t>
            </a:r>
            <a:endParaRPr lang="en-US" dirty="0">
              <a:solidFill>
                <a:schemeClr val="tx2">
                  <a:lumMod val="60000"/>
                  <a:lumOff val="40000"/>
                </a:schemeClr>
              </a:solidFill>
            </a:endParaRPr>
          </a:p>
        </p:txBody>
      </p:sp>
      <p:grpSp>
        <p:nvGrpSpPr>
          <p:cNvPr id="4" name="Group 3"/>
          <p:cNvGrpSpPr/>
          <p:nvPr/>
        </p:nvGrpSpPr>
        <p:grpSpPr>
          <a:xfrm>
            <a:off x="6882462" y="6403905"/>
            <a:ext cx="2133600" cy="387267"/>
            <a:chOff x="6882462" y="6403905"/>
            <a:chExt cx="2133600" cy="387267"/>
          </a:xfrm>
        </p:grpSpPr>
        <p:pic>
          <p:nvPicPr>
            <p:cNvPr id="5" name="Picture 2" descr="C:\Users\linti\AppData\Local\Microsoft\Windows\Temporary Internet Files\Content.Outlook\WQOHE9HI\banner-nih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graphicFrame>
        <p:nvGraphicFramePr>
          <p:cNvPr id="8" name="Table 7"/>
          <p:cNvGraphicFramePr>
            <a:graphicFrameLocks noGrp="1"/>
          </p:cNvGraphicFramePr>
          <p:nvPr>
            <p:extLst>
              <p:ext uri="{D42A27DB-BD31-4B8C-83A1-F6EECF244321}">
                <p14:modId xmlns:p14="http://schemas.microsoft.com/office/powerpoint/2010/main" val="587320313"/>
              </p:ext>
            </p:extLst>
          </p:nvPr>
        </p:nvGraphicFramePr>
        <p:xfrm>
          <a:off x="266698" y="1295400"/>
          <a:ext cx="8742130" cy="4038601"/>
        </p:xfrm>
        <a:graphic>
          <a:graphicData uri="http://schemas.openxmlformats.org/drawingml/2006/table">
            <a:tbl>
              <a:tblPr firstRow="1" bandRow="1">
                <a:tableStyleId>{5C22544A-7EE6-4342-B048-85BDC9FD1C3A}</a:tableStyleId>
              </a:tblPr>
              <a:tblGrid>
                <a:gridCol w="1017310"/>
                <a:gridCol w="2929847"/>
                <a:gridCol w="1424945"/>
                <a:gridCol w="3370028"/>
              </a:tblGrid>
              <a:tr h="583798">
                <a:tc>
                  <a:txBody>
                    <a:bodyPr/>
                    <a:lstStyle/>
                    <a:p>
                      <a:endParaRPr lang="en-US" dirty="0"/>
                    </a:p>
                  </a:txBody>
                  <a:tcPr/>
                </a:tc>
                <a:tc>
                  <a:txBody>
                    <a:bodyPr/>
                    <a:lstStyle/>
                    <a:p>
                      <a:r>
                        <a:rPr lang="en-US" dirty="0" smtClean="0"/>
                        <a:t>Data</a:t>
                      </a:r>
                      <a:endParaRPr lang="en-US" dirty="0"/>
                    </a:p>
                  </a:txBody>
                  <a:tcPr/>
                </a:tc>
                <a:tc>
                  <a:txBody>
                    <a:bodyPr/>
                    <a:lstStyle/>
                    <a:p>
                      <a:r>
                        <a:rPr lang="en-US" dirty="0" smtClean="0"/>
                        <a:t>When</a:t>
                      </a:r>
                      <a:r>
                        <a:rPr lang="en-US" baseline="0" dirty="0" smtClean="0"/>
                        <a:t> to use</a:t>
                      </a:r>
                      <a:endParaRPr lang="en-US" dirty="0"/>
                    </a:p>
                  </a:txBody>
                  <a:tcPr/>
                </a:tc>
                <a:tc>
                  <a:txBody>
                    <a:bodyPr/>
                    <a:lstStyle/>
                    <a:p>
                      <a:r>
                        <a:rPr lang="en-US" dirty="0" smtClean="0"/>
                        <a:t>Details</a:t>
                      </a:r>
                      <a:endParaRPr lang="en-US" dirty="0"/>
                    </a:p>
                  </a:txBody>
                  <a:tcPr/>
                </a:tc>
              </a:tr>
              <a:tr h="1439501">
                <a:tc>
                  <a:txBody>
                    <a:bodyPr/>
                    <a:lstStyle/>
                    <a:p>
                      <a:r>
                        <a:rPr lang="en-US" i="1" dirty="0" err="1" smtClean="0"/>
                        <a:t>iSearch</a:t>
                      </a:r>
                      <a:endParaRPr lang="en-US" i="1" dirty="0"/>
                    </a:p>
                  </a:txBody>
                  <a:tcPr anchor="ctr"/>
                </a:tc>
                <a:tc>
                  <a:txBody>
                    <a:bodyPr/>
                    <a:lstStyle/>
                    <a:p>
                      <a:r>
                        <a:rPr lang="en-US" dirty="0" smtClean="0"/>
                        <a:t>NIH and HHS grants, global grants, publications,</a:t>
                      </a:r>
                      <a:r>
                        <a:rPr lang="en-US" baseline="0" dirty="0" smtClean="0"/>
                        <a:t> patents, clinical trials, and approved drugs</a:t>
                      </a:r>
                      <a:endParaRPr lang="en-US" dirty="0"/>
                    </a:p>
                  </a:txBody>
                  <a:tcPr anchor="ctr"/>
                </a:tc>
                <a:tc>
                  <a:txBody>
                    <a:bodyPr/>
                    <a:lstStyle/>
                    <a:p>
                      <a:r>
                        <a:rPr lang="en-US" dirty="0" smtClean="0"/>
                        <a:t>For analysis</a:t>
                      </a:r>
                      <a:endParaRPr lang="en-US" dirty="0"/>
                    </a:p>
                  </a:txBody>
                  <a:tcPr anchor="ctr"/>
                </a:tc>
                <a:tc>
                  <a:txBody>
                    <a:bodyPr/>
                    <a:lstStyle/>
                    <a:p>
                      <a:r>
                        <a:rPr lang="en-US" dirty="0" smtClean="0">
                          <a:hlinkClick r:id="rId3"/>
                        </a:rPr>
                        <a:t>isearch@od.nih.gov</a:t>
                      </a:r>
                      <a:endParaRPr lang="en-US" dirty="0" smtClean="0"/>
                    </a:p>
                    <a:p>
                      <a:r>
                        <a:rPr lang="en-US" dirty="0" smtClean="0"/>
                        <a:t>https://od.lexicalintelligence.com/dashboard</a:t>
                      </a:r>
                      <a:endParaRPr lang="en-US" dirty="0"/>
                    </a:p>
                  </a:txBody>
                  <a:tcPr anchor="ctr"/>
                </a:tc>
              </a:tr>
              <a:tr h="1007651">
                <a:tc>
                  <a:txBody>
                    <a:bodyPr/>
                    <a:lstStyle/>
                    <a:p>
                      <a:r>
                        <a:rPr lang="en-US" dirty="0" smtClean="0"/>
                        <a:t>QVR</a:t>
                      </a:r>
                      <a:endParaRPr lang="en-US" dirty="0"/>
                    </a:p>
                  </a:txBody>
                  <a:tcPr anchor="ctr"/>
                </a:tc>
                <a:tc>
                  <a:txBody>
                    <a:bodyPr/>
                    <a:lstStyle/>
                    <a:p>
                      <a:r>
                        <a:rPr lang="en-US" dirty="0" smtClean="0"/>
                        <a:t>NIH and HHS grants, and publications</a:t>
                      </a:r>
                      <a:endParaRPr lang="en-US" dirty="0"/>
                    </a:p>
                  </a:txBody>
                  <a:tcPr anchor="ctr"/>
                </a:tc>
                <a:tc>
                  <a:txBody>
                    <a:bodyPr/>
                    <a:lstStyle/>
                    <a:p>
                      <a:r>
                        <a:rPr lang="en-US" dirty="0" smtClean="0"/>
                        <a:t>Grants management</a:t>
                      </a:r>
                      <a:endParaRPr lang="en-US" dirty="0"/>
                    </a:p>
                  </a:txBody>
                  <a:tcPr anchor="ctr"/>
                </a:tc>
                <a:tc>
                  <a:txBody>
                    <a:bodyPr/>
                    <a:lstStyle/>
                    <a:p>
                      <a:r>
                        <a:rPr lang="en-US" dirty="0" smtClean="0"/>
                        <a:t>Inside.era.nih.gov</a:t>
                      </a:r>
                      <a:endParaRPr lang="en-US" dirty="0"/>
                    </a:p>
                  </a:txBody>
                  <a:tcPr anchor="ctr"/>
                </a:tc>
              </a:tr>
              <a:tr h="1007651">
                <a:tc>
                  <a:txBody>
                    <a:bodyPr/>
                    <a:lstStyle/>
                    <a:p>
                      <a:r>
                        <a:rPr lang="en-US" dirty="0" smtClean="0"/>
                        <a:t>Reporter</a:t>
                      </a:r>
                      <a:endParaRPr lang="en-US" dirty="0"/>
                    </a:p>
                  </a:txBody>
                  <a:tcPr anchor="ctr"/>
                </a:tc>
                <a:tc>
                  <a:txBody>
                    <a:bodyPr/>
                    <a:lstStyle/>
                    <a:p>
                      <a:r>
                        <a:rPr lang="en-US" dirty="0" smtClean="0"/>
                        <a:t>NIH funded grants, publications, some patents</a:t>
                      </a:r>
                      <a:r>
                        <a:rPr lang="en-US" baseline="0" dirty="0" smtClean="0"/>
                        <a:t> </a:t>
                      </a:r>
                      <a:endParaRPr lang="en-US" dirty="0"/>
                    </a:p>
                  </a:txBody>
                  <a:tcPr anchor="ctr"/>
                </a:tc>
                <a:tc>
                  <a:txBody>
                    <a:bodyPr/>
                    <a:lstStyle/>
                    <a:p>
                      <a:r>
                        <a:rPr lang="en-US" dirty="0" smtClean="0"/>
                        <a:t>For the public</a:t>
                      </a:r>
                      <a:endParaRPr lang="en-US" dirty="0"/>
                    </a:p>
                  </a:txBody>
                  <a:tcPr anchor="ctr"/>
                </a:tc>
                <a:tc>
                  <a:txBody>
                    <a:bodyPr/>
                    <a:lstStyle/>
                    <a:p>
                      <a:r>
                        <a:rPr lang="en-US" dirty="0" smtClean="0"/>
                        <a:t>Reporter.nih.gov</a:t>
                      </a:r>
                      <a:endParaRPr lang="en-US" dirty="0"/>
                    </a:p>
                  </a:txBody>
                  <a:tcPr anchor="ctr"/>
                </a:tc>
              </a:tr>
            </a:tbl>
          </a:graphicData>
        </a:graphic>
      </p:graphicFrame>
      <p:sp>
        <p:nvSpPr>
          <p:cNvPr id="9" name="Content Placeholder 8"/>
          <p:cNvSpPr>
            <a:spLocks noGrp="1"/>
          </p:cNvSpPr>
          <p:nvPr>
            <p:ph idx="1"/>
          </p:nvPr>
        </p:nvSpPr>
        <p:spPr>
          <a:xfrm>
            <a:off x="914400" y="5826150"/>
            <a:ext cx="7315200" cy="609600"/>
          </a:xfrm>
        </p:spPr>
        <p:txBody>
          <a:bodyPr>
            <a:noAutofit/>
          </a:bodyPr>
          <a:lstStyle/>
          <a:p>
            <a:pPr lvl="1"/>
            <a:r>
              <a:rPr lang="en-US" sz="1800" u="sng" dirty="0">
                <a:hlinkClick r:id="rId4"/>
              </a:rPr>
              <a:t>http://inside.era.nih.gov/files/Activity_Code_Book.pdf</a:t>
            </a:r>
            <a:endParaRPr lang="en-US" sz="1800" u="sng" dirty="0"/>
          </a:p>
        </p:txBody>
      </p:sp>
    </p:spTree>
    <p:extLst>
      <p:ext uri="{BB962C8B-B14F-4D97-AF65-F5344CB8AC3E}">
        <p14:creationId xmlns:p14="http://schemas.microsoft.com/office/powerpoint/2010/main" val="2661691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31050"/>
          </a:xfrm>
        </p:spPr>
        <p:txBody>
          <a:bodyPr>
            <a:noAutofit/>
          </a:bodyPr>
          <a:lstStyle/>
          <a:p>
            <a:pPr algn="ctr"/>
            <a:r>
              <a:rPr lang="en-US" sz="3600" b="1" i="1" dirty="0" err="1" smtClean="0">
                <a:solidFill>
                  <a:srgbClr val="1F497D"/>
                </a:solidFill>
              </a:rPr>
              <a:t>iSearch</a:t>
            </a:r>
            <a:endParaRPr lang="en-US" sz="3600" b="1" i="1" dirty="0">
              <a:solidFill>
                <a:srgbClr val="1F497D"/>
              </a:solidFill>
            </a:endParaRPr>
          </a:p>
        </p:txBody>
      </p:sp>
      <p:sp>
        <p:nvSpPr>
          <p:cNvPr id="3" name="Content Placeholder 2"/>
          <p:cNvSpPr>
            <a:spLocks noGrp="1"/>
          </p:cNvSpPr>
          <p:nvPr>
            <p:ph idx="1"/>
          </p:nvPr>
        </p:nvSpPr>
        <p:spPr>
          <a:xfrm>
            <a:off x="628650" y="921834"/>
            <a:ext cx="7886700" cy="5255129"/>
          </a:xfrm>
        </p:spPr>
        <p:txBody>
          <a:bodyPr>
            <a:noAutofit/>
          </a:bodyPr>
          <a:lstStyle/>
          <a:p>
            <a:r>
              <a:rPr lang="en-US" sz="2600" dirty="0" smtClean="0"/>
              <a:t>Fast</a:t>
            </a:r>
          </a:p>
          <a:p>
            <a:pPr lvl="1"/>
            <a:r>
              <a:rPr lang="en-US" sz="2000" dirty="0" smtClean="0"/>
              <a:t>Highly tuned document indexes provide </a:t>
            </a:r>
            <a:r>
              <a:rPr lang="en-US" sz="2000" dirty="0" err="1" smtClean="0"/>
              <a:t>subsecond</a:t>
            </a:r>
            <a:r>
              <a:rPr lang="en-US" sz="2000" dirty="0" smtClean="0"/>
              <a:t> query time over millions of funded and unfunded grants, tens of millions of publications, tens of millions of patents, and hundreds of thousands of clinical trial and drug records.</a:t>
            </a:r>
          </a:p>
          <a:p>
            <a:r>
              <a:rPr lang="en-US" sz="2600" dirty="0" smtClean="0"/>
              <a:t>Comprehensive</a:t>
            </a:r>
            <a:endParaRPr lang="en-US" sz="2600" dirty="0"/>
          </a:p>
          <a:p>
            <a:pPr lvl="1"/>
            <a:r>
              <a:rPr lang="en-US" sz="2000" dirty="0"/>
              <a:t>Data consist of over 4 million funded and unfunded NIH grant applications from 1975 to the present and approximately </a:t>
            </a:r>
            <a:r>
              <a:rPr lang="en-US" sz="2000" dirty="0" smtClean="0"/>
              <a:t>3 </a:t>
            </a:r>
            <a:r>
              <a:rPr lang="en-US" sz="2000" dirty="0"/>
              <a:t>million non-NIH grant records from over 200 agencies; 26 million publications; </a:t>
            </a:r>
            <a:r>
              <a:rPr lang="en-US" sz="2000" dirty="0" smtClean="0"/>
              <a:t>11 </a:t>
            </a:r>
            <a:r>
              <a:rPr lang="en-US" sz="2000" dirty="0"/>
              <a:t>million patents, 223,000 clinical trials, and 32,000 approved drugs</a:t>
            </a:r>
            <a:r>
              <a:rPr lang="en-US" sz="2000" dirty="0" smtClean="0"/>
              <a:t>.</a:t>
            </a:r>
          </a:p>
          <a:p>
            <a:r>
              <a:rPr lang="en-US" sz="2600" dirty="0" smtClean="0"/>
              <a:t>Easy-to-use</a:t>
            </a:r>
            <a:endParaRPr lang="en-US" sz="2600" dirty="0"/>
          </a:p>
          <a:p>
            <a:pPr lvl="1"/>
            <a:r>
              <a:rPr lang="en-US" sz="2000" dirty="0"/>
              <a:t>Google-like free text queries, NIH-specific search filters, and real-time drill down make data </a:t>
            </a:r>
            <a:r>
              <a:rPr lang="en-US" sz="2000" dirty="0" smtClean="0"/>
              <a:t>exploration </a:t>
            </a:r>
            <a:r>
              <a:rPr lang="en-US" sz="2000" dirty="0"/>
              <a:t>quick and accurate.</a:t>
            </a:r>
            <a:endParaRPr lang="en-US" sz="2000" dirty="0" smtClean="0"/>
          </a:p>
        </p:txBody>
      </p:sp>
      <p:sp>
        <p:nvSpPr>
          <p:cNvPr id="4" name="Rectangle 3"/>
          <p:cNvSpPr/>
          <p:nvPr/>
        </p:nvSpPr>
        <p:spPr>
          <a:xfrm>
            <a:off x="60960" y="6226629"/>
            <a:ext cx="2020389" cy="631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677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31050"/>
          </a:xfrm>
        </p:spPr>
        <p:txBody>
          <a:bodyPr>
            <a:noAutofit/>
          </a:bodyPr>
          <a:lstStyle/>
          <a:p>
            <a:pPr algn="ctr"/>
            <a:r>
              <a:rPr lang="en-US" sz="3600" b="1" i="1" dirty="0" err="1" smtClean="0">
                <a:solidFill>
                  <a:srgbClr val="1F497D"/>
                </a:solidFill>
              </a:rPr>
              <a:t>iSearch</a:t>
            </a:r>
            <a:endParaRPr lang="en-US" sz="3600" b="1" i="1" dirty="0">
              <a:solidFill>
                <a:srgbClr val="1F497D"/>
              </a:solidFill>
            </a:endParaRPr>
          </a:p>
        </p:txBody>
      </p:sp>
      <p:sp>
        <p:nvSpPr>
          <p:cNvPr id="3" name="Content Placeholder 2"/>
          <p:cNvSpPr>
            <a:spLocks noGrp="1"/>
          </p:cNvSpPr>
          <p:nvPr>
            <p:ph idx="1"/>
          </p:nvPr>
        </p:nvSpPr>
        <p:spPr>
          <a:xfrm>
            <a:off x="628650" y="921834"/>
            <a:ext cx="7886700" cy="5255129"/>
          </a:xfrm>
        </p:spPr>
        <p:txBody>
          <a:bodyPr>
            <a:noAutofit/>
          </a:bodyPr>
          <a:lstStyle/>
          <a:p>
            <a:r>
              <a:rPr lang="en-US" sz="2600" dirty="0" smtClean="0"/>
              <a:t>Expressive</a:t>
            </a:r>
          </a:p>
          <a:p>
            <a:pPr lvl="1"/>
            <a:r>
              <a:rPr lang="en-US" sz="2000" dirty="0"/>
              <a:t>Free text search supports a full range of </a:t>
            </a:r>
            <a:r>
              <a:rPr lang="en-US" sz="2000" dirty="0" err="1"/>
              <a:t>boolean</a:t>
            </a:r>
            <a:r>
              <a:rPr lang="en-US" sz="2000" dirty="0"/>
              <a:t>, phrase, proximity, exact, and wildcard searches over a number of customizable search fields</a:t>
            </a:r>
            <a:r>
              <a:rPr lang="en-US" sz="2000" dirty="0" smtClean="0"/>
              <a:t>.</a:t>
            </a:r>
          </a:p>
          <a:p>
            <a:r>
              <a:rPr lang="en-US" sz="2600" dirty="0" smtClean="0"/>
              <a:t>Flexible</a:t>
            </a:r>
            <a:endParaRPr lang="en-US" sz="2600" dirty="0"/>
          </a:p>
          <a:p>
            <a:pPr lvl="1"/>
            <a:r>
              <a:rPr lang="en-US" sz="2000" dirty="0"/>
              <a:t>Numerous combinations of search fields and filters make it possible to find answers to complex questions quickly. Search grants with approved drugs, find patents by grant number, filter publications by admin IC, limit grants by number of publications, export search results directly to </a:t>
            </a:r>
            <a:r>
              <a:rPr lang="en-US" sz="2000" i="1" u="sng" dirty="0" err="1">
                <a:hlinkClick r:id="rId2"/>
              </a:rPr>
              <a:t>iCite</a:t>
            </a:r>
            <a:r>
              <a:rPr lang="en-US" sz="2000" dirty="0" smtClean="0"/>
              <a:t>.</a:t>
            </a:r>
          </a:p>
          <a:p>
            <a:r>
              <a:rPr lang="en-US" sz="2600" dirty="0" smtClean="0"/>
              <a:t>Up-to-date</a:t>
            </a:r>
            <a:endParaRPr lang="en-US" sz="2600" dirty="0"/>
          </a:p>
          <a:p>
            <a:pPr lvl="1"/>
            <a:r>
              <a:rPr lang="en-US" sz="2000" dirty="0"/>
              <a:t>Nightly jobs clean and link the latest IMPACII data with publications and patents. </a:t>
            </a:r>
            <a:r>
              <a:rPr lang="en-US" sz="2000" dirty="0" smtClean="0"/>
              <a:t>Clinical trials </a:t>
            </a:r>
            <a:r>
              <a:rPr lang="en-US" sz="2000" dirty="0"/>
              <a:t>are added daily. </a:t>
            </a:r>
            <a:r>
              <a:rPr lang="en-US" sz="2000" dirty="0" smtClean="0"/>
              <a:t>Publications, patents</a:t>
            </a:r>
            <a:r>
              <a:rPr lang="en-US" sz="2000" dirty="0"/>
              <a:t>, drug approvals and RCR values are updated monthly</a:t>
            </a:r>
            <a:r>
              <a:rPr lang="en-US" sz="2000" dirty="0" smtClean="0"/>
              <a:t>.</a:t>
            </a:r>
          </a:p>
        </p:txBody>
      </p:sp>
      <p:sp>
        <p:nvSpPr>
          <p:cNvPr id="4" name="Rectangle 3"/>
          <p:cNvSpPr/>
          <p:nvPr/>
        </p:nvSpPr>
        <p:spPr>
          <a:xfrm>
            <a:off x="60960" y="6226629"/>
            <a:ext cx="2020389" cy="631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8512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 y="6226629"/>
            <a:ext cx="2020389" cy="631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76200"/>
            <a:ext cx="7886700" cy="631050"/>
          </a:xfrm>
        </p:spPr>
        <p:txBody>
          <a:bodyPr>
            <a:noAutofit/>
          </a:bodyPr>
          <a:lstStyle/>
          <a:p>
            <a:pPr algn="ctr"/>
            <a:r>
              <a:rPr lang="en-US" sz="3600" b="1" i="1" dirty="0" err="1" smtClean="0">
                <a:solidFill>
                  <a:srgbClr val="1F497D"/>
                </a:solidFill>
              </a:rPr>
              <a:t>iSearch</a:t>
            </a:r>
            <a:r>
              <a:rPr lang="en-US" sz="3600" b="1" i="1" dirty="0" smtClean="0">
                <a:solidFill>
                  <a:srgbClr val="1F497D"/>
                </a:solidFill>
              </a:rPr>
              <a:t> – Grants Data</a:t>
            </a:r>
            <a:endParaRPr lang="en-US" sz="3600" b="1" i="1" dirty="0">
              <a:solidFill>
                <a:srgbClr val="1F497D"/>
              </a:solidFill>
            </a:endParaRPr>
          </a:p>
        </p:txBody>
      </p:sp>
      <p:sp>
        <p:nvSpPr>
          <p:cNvPr id="3" name="Content Placeholder 2"/>
          <p:cNvSpPr>
            <a:spLocks noGrp="1"/>
          </p:cNvSpPr>
          <p:nvPr>
            <p:ph idx="1"/>
          </p:nvPr>
        </p:nvSpPr>
        <p:spPr>
          <a:xfrm>
            <a:off x="628650" y="762000"/>
            <a:ext cx="7886700" cy="5531075"/>
          </a:xfrm>
        </p:spPr>
        <p:txBody>
          <a:bodyPr>
            <a:noAutofit/>
          </a:bodyPr>
          <a:lstStyle/>
          <a:p>
            <a:pPr>
              <a:lnSpc>
                <a:spcPct val="150000"/>
              </a:lnSpc>
            </a:pPr>
            <a:r>
              <a:rPr lang="en-US" sz="2400" dirty="0" smtClean="0"/>
              <a:t>NIH, CDC, SAMHSA, AHRQ, HRSA, VA, FDA, OASH, ADAMHA, ACF</a:t>
            </a:r>
          </a:p>
          <a:p>
            <a:pPr lvl="1">
              <a:lnSpc>
                <a:spcPct val="100000"/>
              </a:lnSpc>
            </a:pPr>
            <a:r>
              <a:rPr lang="en-US" sz="1800" dirty="0" smtClean="0"/>
              <a:t>Funded and unfunded applications from IMPACII</a:t>
            </a:r>
          </a:p>
          <a:p>
            <a:pPr lvl="1">
              <a:lnSpc>
                <a:spcPct val="100000"/>
              </a:lnSpc>
            </a:pPr>
            <a:r>
              <a:rPr lang="en-US" sz="1800" dirty="0" smtClean="0"/>
              <a:t>1975 – present</a:t>
            </a:r>
          </a:p>
          <a:p>
            <a:pPr lvl="1">
              <a:lnSpc>
                <a:spcPct val="100000"/>
              </a:lnSpc>
            </a:pPr>
            <a:r>
              <a:rPr lang="en-US" sz="1800" dirty="0" smtClean="0"/>
              <a:t>Updated daily</a:t>
            </a:r>
          </a:p>
          <a:p>
            <a:pPr>
              <a:lnSpc>
                <a:spcPct val="150000"/>
              </a:lnSpc>
            </a:pPr>
            <a:r>
              <a:rPr lang="en-US" sz="2400" dirty="0" smtClean="0"/>
              <a:t>Non-NIH grants</a:t>
            </a:r>
          </a:p>
          <a:p>
            <a:pPr lvl="1">
              <a:lnSpc>
                <a:spcPct val="100000"/>
              </a:lnSpc>
            </a:pPr>
            <a:r>
              <a:rPr lang="en-US" sz="1800" dirty="0" smtClean="0"/>
              <a:t>Approximately 3 million funded </a:t>
            </a:r>
            <a:r>
              <a:rPr lang="en-US" sz="1800" dirty="0"/>
              <a:t>applications from </a:t>
            </a:r>
            <a:r>
              <a:rPr lang="en-US" sz="1800" dirty="0" smtClean="0"/>
              <a:t>~230 </a:t>
            </a:r>
            <a:r>
              <a:rPr lang="en-US" sz="1800" dirty="0"/>
              <a:t>agencies</a:t>
            </a:r>
          </a:p>
          <a:p>
            <a:pPr lvl="1">
              <a:lnSpc>
                <a:spcPct val="100000"/>
              </a:lnSpc>
            </a:pPr>
            <a:r>
              <a:rPr lang="en-US" sz="1800" dirty="0"/>
              <a:t>1952 – present (depending on agency</a:t>
            </a:r>
            <a:r>
              <a:rPr lang="en-US" sz="1800" dirty="0" smtClean="0"/>
              <a:t>)</a:t>
            </a:r>
          </a:p>
          <a:p>
            <a:pPr lvl="1">
              <a:lnSpc>
                <a:spcPct val="100000"/>
              </a:lnSpc>
            </a:pPr>
            <a:r>
              <a:rPr lang="en-US" sz="1800" dirty="0" smtClean="0"/>
              <a:t>Updated monthly</a:t>
            </a:r>
            <a:endParaRPr lang="en-US" sz="1800" dirty="0"/>
          </a:p>
          <a:p>
            <a:pPr>
              <a:lnSpc>
                <a:spcPct val="150000"/>
              </a:lnSpc>
            </a:pPr>
            <a:r>
              <a:rPr lang="en-US" sz="2400" dirty="0" smtClean="0"/>
              <a:t>Data cleaning</a:t>
            </a:r>
          </a:p>
          <a:p>
            <a:pPr lvl="1">
              <a:lnSpc>
                <a:spcPct val="100000"/>
              </a:lnSpc>
            </a:pPr>
            <a:r>
              <a:rPr lang="en-US" sz="1800" dirty="0" smtClean="0"/>
              <a:t>Remove boilerplate text (e.g., “Provided by applicant”, “In the space provided”) that interferes with content-based analyses and document clustering</a:t>
            </a:r>
            <a:endParaRPr lang="en-US" sz="1800" dirty="0"/>
          </a:p>
          <a:p>
            <a:pPr lvl="1">
              <a:lnSpc>
                <a:spcPct val="100000"/>
              </a:lnSpc>
            </a:pPr>
            <a:r>
              <a:rPr lang="en-US" sz="1800" dirty="0" smtClean="0"/>
              <a:t>Normalize non-standard characters for improved searching</a:t>
            </a:r>
            <a:endParaRPr lang="en-US" sz="1800" dirty="0"/>
          </a:p>
          <a:p>
            <a:pPr lvl="1">
              <a:lnSpc>
                <a:spcPct val="100000"/>
              </a:lnSpc>
            </a:pPr>
            <a:r>
              <a:rPr lang="en-US" sz="1800" dirty="0" smtClean="0"/>
              <a:t>Remove non-printing characters for more consistent text processing</a:t>
            </a:r>
            <a:endParaRPr lang="en-US" sz="1800" dirty="0"/>
          </a:p>
          <a:p>
            <a:pPr lvl="1"/>
            <a:endParaRPr lang="en-US" sz="1800" dirty="0" smtClean="0"/>
          </a:p>
          <a:p>
            <a:endParaRPr lang="en-US" sz="2400" dirty="0" smtClean="0"/>
          </a:p>
        </p:txBody>
      </p:sp>
    </p:spTree>
    <p:extLst>
      <p:ext uri="{BB962C8B-B14F-4D97-AF65-F5344CB8AC3E}">
        <p14:creationId xmlns:p14="http://schemas.microsoft.com/office/powerpoint/2010/main" val="2638052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 y="6172200"/>
            <a:ext cx="2020389" cy="631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6076" y="3657600"/>
            <a:ext cx="7886700" cy="631050"/>
          </a:xfrm>
        </p:spPr>
        <p:txBody>
          <a:bodyPr>
            <a:noAutofit/>
          </a:bodyPr>
          <a:lstStyle/>
          <a:p>
            <a:pPr algn="ctr"/>
            <a:r>
              <a:rPr lang="en-US" sz="3600" b="1" i="1" dirty="0" err="1" smtClean="0">
                <a:solidFill>
                  <a:srgbClr val="1F497D"/>
                </a:solidFill>
              </a:rPr>
              <a:t>iSearch</a:t>
            </a:r>
            <a:r>
              <a:rPr lang="en-US" sz="3600" b="1" i="1" dirty="0" smtClean="0">
                <a:solidFill>
                  <a:srgbClr val="1F497D"/>
                </a:solidFill>
              </a:rPr>
              <a:t> – Patent Data</a:t>
            </a:r>
            <a:endParaRPr lang="en-US" sz="3600" b="1" i="1" dirty="0">
              <a:solidFill>
                <a:srgbClr val="1F497D"/>
              </a:solidFill>
            </a:endParaRPr>
          </a:p>
        </p:txBody>
      </p:sp>
      <p:sp>
        <p:nvSpPr>
          <p:cNvPr id="3" name="Content Placeholder 2"/>
          <p:cNvSpPr>
            <a:spLocks noGrp="1"/>
          </p:cNvSpPr>
          <p:nvPr>
            <p:ph idx="1"/>
          </p:nvPr>
        </p:nvSpPr>
        <p:spPr>
          <a:xfrm>
            <a:off x="796076" y="4214308"/>
            <a:ext cx="7886700" cy="2415092"/>
          </a:xfrm>
        </p:spPr>
        <p:txBody>
          <a:bodyPr>
            <a:noAutofit/>
          </a:bodyPr>
          <a:lstStyle/>
          <a:p>
            <a:r>
              <a:rPr lang="en-US" sz="2400" dirty="0" smtClean="0"/>
              <a:t>11 Million patents</a:t>
            </a:r>
          </a:p>
          <a:p>
            <a:pPr lvl="1"/>
            <a:r>
              <a:rPr lang="en-US" sz="1800" dirty="0" smtClean="0"/>
              <a:t>USPTO</a:t>
            </a:r>
          </a:p>
          <a:p>
            <a:pPr lvl="1"/>
            <a:r>
              <a:rPr lang="en-US" sz="1800" dirty="0" smtClean="0"/>
              <a:t>Weekly updates</a:t>
            </a:r>
          </a:p>
          <a:p>
            <a:r>
              <a:rPr lang="en-US" sz="2400" dirty="0" smtClean="0"/>
              <a:t>Linkages</a:t>
            </a:r>
          </a:p>
          <a:p>
            <a:pPr lvl="1"/>
            <a:r>
              <a:rPr lang="en-US" sz="1800" dirty="0" smtClean="0"/>
              <a:t>Automatically recognize grant number variants in the federal support section and description</a:t>
            </a:r>
          </a:p>
          <a:p>
            <a:pPr lvl="1"/>
            <a:r>
              <a:rPr lang="en-US" sz="1800" dirty="0" smtClean="0"/>
              <a:t>Substantially increases the number of patents attributable to NIH grants</a:t>
            </a:r>
          </a:p>
          <a:p>
            <a:pPr lvl="1"/>
            <a:endParaRPr lang="en-US" sz="1800" dirty="0" smtClean="0"/>
          </a:p>
        </p:txBody>
      </p:sp>
      <p:sp>
        <p:nvSpPr>
          <p:cNvPr id="5" name="Title 1"/>
          <p:cNvSpPr txBox="1">
            <a:spLocks/>
          </p:cNvSpPr>
          <p:nvPr/>
        </p:nvSpPr>
        <p:spPr>
          <a:xfrm>
            <a:off x="628650" y="152400"/>
            <a:ext cx="7886700" cy="72920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1F497D"/>
                </a:solidFill>
                <a:latin typeface="+mj-lt"/>
                <a:ea typeface="+mj-ea"/>
                <a:cs typeface="+mj-cs"/>
              </a:defRPr>
            </a:lvl1pPr>
          </a:lstStyle>
          <a:p>
            <a:r>
              <a:rPr lang="en-US" i="1" smtClean="0"/>
              <a:t>iSearch – Publication Data</a:t>
            </a:r>
            <a:endParaRPr lang="en-US" i="1" dirty="0"/>
          </a:p>
        </p:txBody>
      </p:sp>
      <p:sp>
        <p:nvSpPr>
          <p:cNvPr id="6" name="Content Placeholder 2"/>
          <p:cNvSpPr txBox="1">
            <a:spLocks/>
          </p:cNvSpPr>
          <p:nvPr/>
        </p:nvSpPr>
        <p:spPr>
          <a:xfrm>
            <a:off x="628650" y="868764"/>
            <a:ext cx="7886700" cy="27126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26 million publications</a:t>
            </a:r>
          </a:p>
          <a:p>
            <a:pPr lvl="1"/>
            <a:r>
              <a:rPr lang="en-US" sz="1800" dirty="0" smtClean="0"/>
              <a:t>All of PubMed</a:t>
            </a:r>
          </a:p>
          <a:p>
            <a:r>
              <a:rPr lang="en-US" sz="2400" dirty="0" smtClean="0"/>
              <a:t>Updated monthly</a:t>
            </a:r>
          </a:p>
          <a:p>
            <a:r>
              <a:rPr lang="en-US" sz="2400" dirty="0" smtClean="0"/>
              <a:t>Linked to grants – spires match case 5, 4, and “3.5”</a:t>
            </a:r>
          </a:p>
          <a:p>
            <a:r>
              <a:rPr lang="en-US" sz="2400" dirty="0" smtClean="0"/>
              <a:t>Match case 3.5</a:t>
            </a:r>
          </a:p>
          <a:p>
            <a:pPr lvl="1"/>
            <a:r>
              <a:rPr lang="en-US" sz="1800" dirty="0" smtClean="0"/>
              <a:t>Spires match case 3 + name of author matches name of grantee</a:t>
            </a:r>
          </a:p>
          <a:p>
            <a:pPr lvl="1"/>
            <a:r>
              <a:rPr lang="en-US" sz="1800" dirty="0"/>
              <a:t>E.g., “Willman, Cheryl </a:t>
            </a:r>
            <a:r>
              <a:rPr lang="en-US" sz="1800" dirty="0" smtClean="0"/>
              <a:t>L” -&gt; “Cheryl Willman” or “CL Willman”</a:t>
            </a:r>
          </a:p>
          <a:p>
            <a:r>
              <a:rPr lang="en-US" sz="2400" dirty="0" smtClean="0"/>
              <a:t> </a:t>
            </a:r>
          </a:p>
        </p:txBody>
      </p:sp>
    </p:spTree>
    <p:extLst>
      <p:ext uri="{BB962C8B-B14F-4D97-AF65-F5344CB8AC3E}">
        <p14:creationId xmlns:p14="http://schemas.microsoft.com/office/powerpoint/2010/main" val="2211503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31050"/>
          </a:xfrm>
        </p:spPr>
        <p:txBody>
          <a:bodyPr>
            <a:noAutofit/>
          </a:bodyPr>
          <a:lstStyle/>
          <a:p>
            <a:pPr algn="ctr"/>
            <a:r>
              <a:rPr lang="en-US" sz="3600" b="1" i="1" dirty="0" err="1" smtClean="0">
                <a:solidFill>
                  <a:srgbClr val="1F497D"/>
                </a:solidFill>
              </a:rPr>
              <a:t>iSearch</a:t>
            </a:r>
            <a:r>
              <a:rPr lang="en-US" sz="3600" b="1" i="1" dirty="0" smtClean="0">
                <a:solidFill>
                  <a:srgbClr val="1F497D"/>
                </a:solidFill>
              </a:rPr>
              <a:t> – Clinical Trials Data</a:t>
            </a:r>
            <a:endParaRPr lang="en-US" sz="3600" b="1" i="1" dirty="0">
              <a:solidFill>
                <a:srgbClr val="1F497D"/>
              </a:solidFill>
            </a:endParaRPr>
          </a:p>
        </p:txBody>
      </p:sp>
      <p:sp>
        <p:nvSpPr>
          <p:cNvPr id="3" name="Content Placeholder 2"/>
          <p:cNvSpPr>
            <a:spLocks noGrp="1"/>
          </p:cNvSpPr>
          <p:nvPr>
            <p:ph idx="1"/>
          </p:nvPr>
        </p:nvSpPr>
        <p:spPr>
          <a:xfrm>
            <a:off x="628650" y="1094705"/>
            <a:ext cx="7886700" cy="2334296"/>
          </a:xfrm>
        </p:spPr>
        <p:txBody>
          <a:bodyPr>
            <a:noAutofit/>
          </a:bodyPr>
          <a:lstStyle/>
          <a:p>
            <a:r>
              <a:rPr lang="en-US" sz="2400" dirty="0" smtClean="0"/>
              <a:t>223,000 Clinical trials</a:t>
            </a:r>
          </a:p>
          <a:p>
            <a:pPr lvl="1"/>
            <a:r>
              <a:rPr lang="en-US" sz="1800" dirty="0" smtClean="0"/>
              <a:t>Clinical trials.gov</a:t>
            </a:r>
          </a:p>
          <a:p>
            <a:pPr lvl="1"/>
            <a:r>
              <a:rPr lang="en-US" sz="1800" dirty="0" smtClean="0"/>
              <a:t>Updated daily</a:t>
            </a:r>
          </a:p>
          <a:p>
            <a:r>
              <a:rPr lang="en-US" sz="2400" dirty="0" smtClean="0"/>
              <a:t>Linked</a:t>
            </a:r>
          </a:p>
          <a:p>
            <a:pPr lvl="1"/>
            <a:r>
              <a:rPr lang="en-US" sz="1800" dirty="0" smtClean="0"/>
              <a:t>Citations in Clinical Trials</a:t>
            </a:r>
          </a:p>
          <a:p>
            <a:pPr lvl="1"/>
            <a:r>
              <a:rPr lang="en-US" sz="1800" dirty="0" smtClean="0"/>
              <a:t>Links in IMPACII</a:t>
            </a:r>
          </a:p>
        </p:txBody>
      </p:sp>
      <p:sp>
        <p:nvSpPr>
          <p:cNvPr id="4" name="Rectangle 3"/>
          <p:cNvSpPr/>
          <p:nvPr/>
        </p:nvSpPr>
        <p:spPr>
          <a:xfrm>
            <a:off x="60960" y="6226629"/>
            <a:ext cx="2020389" cy="631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626502" y="3428181"/>
            <a:ext cx="7886700" cy="6310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1F497D"/>
                </a:solidFill>
                <a:latin typeface="+mj-lt"/>
                <a:ea typeface="+mj-ea"/>
                <a:cs typeface="+mj-cs"/>
              </a:defRPr>
            </a:lvl1pPr>
          </a:lstStyle>
          <a:p>
            <a:r>
              <a:rPr lang="en-US" i="1" dirty="0" err="1" smtClean="0"/>
              <a:t>iSearch</a:t>
            </a:r>
            <a:r>
              <a:rPr lang="en-US" i="1" dirty="0" smtClean="0"/>
              <a:t> – Approved Drugs</a:t>
            </a:r>
            <a:endParaRPr lang="en-US" i="1" dirty="0"/>
          </a:p>
        </p:txBody>
      </p:sp>
      <p:sp>
        <p:nvSpPr>
          <p:cNvPr id="6" name="Content Placeholder 2"/>
          <p:cNvSpPr txBox="1">
            <a:spLocks/>
          </p:cNvSpPr>
          <p:nvPr/>
        </p:nvSpPr>
        <p:spPr>
          <a:xfrm>
            <a:off x="626502" y="4157759"/>
            <a:ext cx="7886700" cy="23342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32,000 approved drugs</a:t>
            </a:r>
          </a:p>
          <a:p>
            <a:pPr lvl="1"/>
            <a:r>
              <a:rPr lang="en-US" sz="1800" dirty="0" smtClean="0"/>
              <a:t>FDA Orange book</a:t>
            </a:r>
          </a:p>
          <a:p>
            <a:pPr lvl="1"/>
            <a:r>
              <a:rPr lang="en-US" sz="1800" dirty="0" smtClean="0"/>
              <a:t>Updated monthly</a:t>
            </a:r>
          </a:p>
          <a:p>
            <a:r>
              <a:rPr lang="en-US" sz="2400" dirty="0" smtClean="0"/>
              <a:t>Linked drugs to patents, patents to grants</a:t>
            </a:r>
          </a:p>
          <a:p>
            <a:r>
              <a:rPr lang="en-US" sz="2400" dirty="0" smtClean="0"/>
              <a:t>Linked Patent Use Code to indication for easy searching</a:t>
            </a:r>
          </a:p>
        </p:txBody>
      </p:sp>
    </p:spTree>
    <p:extLst>
      <p:ext uri="{BB962C8B-B14F-4D97-AF65-F5344CB8AC3E}">
        <p14:creationId xmlns:p14="http://schemas.microsoft.com/office/powerpoint/2010/main" val="1693388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91" y="304801"/>
            <a:ext cx="8176702" cy="790968"/>
          </a:xfrm>
        </p:spPr>
        <p:txBody>
          <a:bodyPr>
            <a:noAutofit/>
          </a:bodyPr>
          <a:lstStyle/>
          <a:p>
            <a:pPr algn="ctr"/>
            <a:r>
              <a:rPr lang="en-US" sz="3600" b="1" dirty="0" smtClean="0">
                <a:solidFill>
                  <a:srgbClr val="1F497D"/>
                </a:solidFill>
              </a:rPr>
              <a:t>Who can use </a:t>
            </a:r>
            <a:r>
              <a:rPr lang="en-US" sz="3600" b="1" i="1" dirty="0" err="1" smtClean="0">
                <a:solidFill>
                  <a:srgbClr val="1F497D"/>
                </a:solidFill>
              </a:rPr>
              <a:t>iSearch</a:t>
            </a:r>
            <a:r>
              <a:rPr lang="en-US" sz="3600" b="1" dirty="0" smtClean="0">
                <a:solidFill>
                  <a:srgbClr val="1F497D"/>
                </a:solidFill>
              </a:rPr>
              <a:t>?</a:t>
            </a:r>
            <a:endParaRPr lang="en-US" sz="3600" b="1" dirty="0">
              <a:solidFill>
                <a:srgbClr val="1F497D"/>
              </a:solidFill>
            </a:endParaRPr>
          </a:p>
        </p:txBody>
      </p:sp>
      <p:sp>
        <p:nvSpPr>
          <p:cNvPr id="5" name="Content Placeholder 4"/>
          <p:cNvSpPr>
            <a:spLocks noGrp="1"/>
          </p:cNvSpPr>
          <p:nvPr>
            <p:ph idx="1"/>
          </p:nvPr>
        </p:nvSpPr>
        <p:spPr/>
        <p:txBody>
          <a:bodyPr/>
          <a:lstStyle/>
          <a:p>
            <a:r>
              <a:rPr lang="en-US" i="1" dirty="0" err="1"/>
              <a:t>iSearch</a:t>
            </a:r>
            <a:r>
              <a:rPr lang="en-US" i="1" dirty="0"/>
              <a:t> </a:t>
            </a:r>
            <a:r>
              <a:rPr lang="en-US" dirty="0"/>
              <a:t>is designed for extramural staff at the NIH. NIH log-in and QVR credentials are required to access </a:t>
            </a:r>
            <a:r>
              <a:rPr lang="en-US" i="1" dirty="0" err="1"/>
              <a:t>iSearch</a:t>
            </a:r>
            <a:r>
              <a:rPr lang="en-US" dirty="0"/>
              <a:t>. For access to </a:t>
            </a:r>
            <a:r>
              <a:rPr lang="en-US" i="1" dirty="0" err="1"/>
              <a:t>iSearch</a:t>
            </a:r>
            <a:r>
              <a:rPr lang="en-US" i="1" dirty="0"/>
              <a:t> </a:t>
            </a:r>
            <a:r>
              <a:rPr lang="en-US" dirty="0"/>
              <a:t>or requests for additional details, please contact </a:t>
            </a:r>
            <a:r>
              <a:rPr lang="en-US" u="sng" dirty="0" smtClean="0">
                <a:hlinkClick r:id="rId2"/>
              </a:rPr>
              <a:t>isearch@od.nih.gov</a:t>
            </a:r>
            <a:endParaRPr lang="en-US" dirty="0"/>
          </a:p>
        </p:txBody>
      </p:sp>
      <p:sp>
        <p:nvSpPr>
          <p:cNvPr id="4" name="Rectangle 3"/>
          <p:cNvSpPr/>
          <p:nvPr/>
        </p:nvSpPr>
        <p:spPr>
          <a:xfrm>
            <a:off x="60960" y="6226629"/>
            <a:ext cx="2020389" cy="631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1409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60000"/>
                    <a:lumOff val="40000"/>
                  </a:schemeClr>
                </a:solidFill>
              </a:rPr>
              <a:t>Exercise</a:t>
            </a:r>
            <a:br>
              <a:rPr lang="en-US" dirty="0" smtClean="0">
                <a:solidFill>
                  <a:schemeClr val="tx2">
                    <a:lumMod val="60000"/>
                    <a:lumOff val="40000"/>
                  </a:schemeClr>
                </a:solidFill>
              </a:rPr>
            </a:br>
            <a:r>
              <a:rPr lang="en-US" dirty="0" smtClean="0">
                <a:solidFill>
                  <a:schemeClr val="tx2">
                    <a:lumMod val="60000"/>
                    <a:lumOff val="40000"/>
                  </a:schemeClr>
                </a:solidFill>
              </a:rPr>
              <a:t>Searching for Publications</a:t>
            </a:r>
            <a:endParaRPr lang="en-US" dirty="0">
              <a:solidFill>
                <a:schemeClr val="tx2">
                  <a:lumMod val="60000"/>
                  <a:lumOff val="40000"/>
                </a:schemeClr>
              </a:solidFill>
            </a:endParaRPr>
          </a:p>
        </p:txBody>
      </p:sp>
      <p:sp>
        <p:nvSpPr>
          <p:cNvPr id="8" name="Content Placeholder 7"/>
          <p:cNvSpPr>
            <a:spLocks noGrp="1"/>
          </p:cNvSpPr>
          <p:nvPr>
            <p:ph idx="1"/>
          </p:nvPr>
        </p:nvSpPr>
        <p:spPr>
          <a:xfrm>
            <a:off x="457200" y="1798637"/>
            <a:ext cx="8229600" cy="4525963"/>
          </a:xfrm>
        </p:spPr>
        <p:txBody>
          <a:bodyPr>
            <a:normAutofit/>
          </a:bodyPr>
          <a:lstStyle/>
          <a:p>
            <a:r>
              <a:rPr lang="en-US" i="1" dirty="0" err="1" smtClean="0"/>
              <a:t>iSearch</a:t>
            </a:r>
            <a:endParaRPr lang="en-US" i="1" dirty="0" smtClean="0"/>
          </a:p>
          <a:p>
            <a:pPr lvl="1"/>
            <a:r>
              <a:rPr lang="en-US" dirty="0" smtClean="0"/>
              <a:t>Fast, interactive grant search</a:t>
            </a:r>
          </a:p>
          <a:p>
            <a:pPr lvl="1"/>
            <a:r>
              <a:rPr lang="en-US" dirty="0" smtClean="0"/>
              <a:t>Export to OPA web apps to gather publication data and analyze</a:t>
            </a:r>
          </a:p>
          <a:p>
            <a:pPr lvl="1"/>
            <a:endParaRPr lang="en-US" dirty="0" smtClean="0"/>
          </a:p>
          <a:p>
            <a:pPr marL="342900" lvl="1" indent="-342900">
              <a:buFont typeface="Arial" pitchFamily="34" charset="0"/>
              <a:buChar char="•"/>
            </a:pPr>
            <a:r>
              <a:rPr lang="en-US" sz="2600" u="sng" dirty="0" smtClean="0"/>
              <a:t>https://od.lexicalintelligence.com/dashboard</a:t>
            </a:r>
            <a:endParaRPr lang="en-US" sz="2600" u="sng" dirty="0"/>
          </a:p>
          <a:p>
            <a:endParaRPr lang="en-US" dirty="0" smtClean="0"/>
          </a:p>
          <a:p>
            <a:endParaRPr lang="en-US" dirty="0" smtClean="0"/>
          </a:p>
          <a:p>
            <a:pPr marL="0" indent="0">
              <a:buNone/>
            </a:pPr>
            <a:endParaRPr lang="en-US" dirty="0"/>
          </a:p>
        </p:txBody>
      </p:sp>
      <p:grpSp>
        <p:nvGrpSpPr>
          <p:cNvPr id="4" name="Group 3"/>
          <p:cNvGrpSpPr/>
          <p:nvPr/>
        </p:nvGrpSpPr>
        <p:grpSpPr>
          <a:xfrm>
            <a:off x="6882462" y="6403905"/>
            <a:ext cx="2133600" cy="387267"/>
            <a:chOff x="6882462" y="6403905"/>
            <a:chExt cx="2133600" cy="387267"/>
          </a:xfrm>
        </p:grpSpPr>
        <p:pic>
          <p:nvPicPr>
            <p:cNvPr id="5" name="Picture 2" descr="C:\Users\linti\AppData\Local\Microsoft\Windows\Temporary Internet Files\Content.Outlook\WQOHE9HI\banner-nih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sp>
        <p:nvSpPr>
          <p:cNvPr id="10" name="Rectangle 9"/>
          <p:cNvSpPr/>
          <p:nvPr/>
        </p:nvSpPr>
        <p:spPr>
          <a:xfrm>
            <a:off x="152400" y="228600"/>
            <a:ext cx="8763000" cy="609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172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of Portfolio Analysis</a:t>
            </a:r>
            <a:endParaRPr lang="en-US" dirty="0"/>
          </a:p>
        </p:txBody>
      </p:sp>
      <p:sp>
        <p:nvSpPr>
          <p:cNvPr id="3" name="Content Placeholder 2"/>
          <p:cNvSpPr>
            <a:spLocks noGrp="1"/>
          </p:cNvSpPr>
          <p:nvPr>
            <p:ph idx="1"/>
          </p:nvPr>
        </p:nvSpPr>
        <p:spPr/>
        <p:txBody>
          <a:bodyPr>
            <a:normAutofit lnSpcReduction="10000"/>
          </a:bodyPr>
          <a:lstStyle/>
          <a:p>
            <a:r>
              <a:rPr lang="en-US" dirty="0" smtClean="0"/>
              <a:t>Director – Dr. George Santangelo</a:t>
            </a:r>
          </a:p>
          <a:p>
            <a:endParaRPr lang="en-US" dirty="0" smtClean="0"/>
          </a:p>
          <a:p>
            <a:r>
              <a:rPr lang="en-US" dirty="0"/>
              <a:t>Established</a:t>
            </a:r>
            <a:r>
              <a:rPr lang="en-US" sz="2400" dirty="0"/>
              <a:t> </a:t>
            </a:r>
            <a:r>
              <a:rPr lang="en-US" dirty="0"/>
              <a:t>in 2011</a:t>
            </a:r>
          </a:p>
          <a:p>
            <a:pPr marL="0" indent="0">
              <a:buNone/>
            </a:pPr>
            <a:endParaRPr lang="en-US" dirty="0" smtClean="0"/>
          </a:p>
          <a:p>
            <a:pPr marL="0" indent="0">
              <a:buNone/>
            </a:pPr>
            <a:r>
              <a:rPr lang="en-US" dirty="0" smtClean="0"/>
              <a:t>OPA </a:t>
            </a:r>
            <a:r>
              <a:rPr lang="en-US" dirty="0"/>
              <a:t>Mission Statement:</a:t>
            </a:r>
          </a:p>
          <a:p>
            <a:r>
              <a:rPr lang="en-US" sz="2400" dirty="0"/>
              <a:t>Our purpose is to enhance the impact of NIH-supported research by enabling </a:t>
            </a:r>
            <a:r>
              <a:rPr lang="en-US" sz="2400" dirty="0" smtClean="0"/>
              <a:t>NIH research </a:t>
            </a:r>
            <a:r>
              <a:rPr lang="en-US" sz="2400" dirty="0"/>
              <a:t>administrators and decision makers to evaluate and prioritize current, as well as emerging, areas of research that will advance knowledge and improve human health.</a:t>
            </a:r>
          </a:p>
          <a:p>
            <a:endParaRPr lang="en-US" dirty="0"/>
          </a:p>
          <a:p>
            <a:endParaRPr lang="en-US" dirty="0"/>
          </a:p>
        </p:txBody>
      </p:sp>
    </p:spTree>
    <p:extLst>
      <p:ext uri="{BB962C8B-B14F-4D97-AF65-F5344CB8AC3E}">
        <p14:creationId xmlns:p14="http://schemas.microsoft.com/office/powerpoint/2010/main" val="23095035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dirty="0" smtClean="0"/>
              <a:t>Step 3: Clean your Data</a:t>
            </a:r>
            <a:endParaRPr lang="en-US" dirty="0"/>
          </a:p>
        </p:txBody>
      </p:sp>
      <p:sp>
        <p:nvSpPr>
          <p:cNvPr id="8" name="Content Placeholder 7"/>
          <p:cNvSpPr>
            <a:spLocks noGrp="1"/>
          </p:cNvSpPr>
          <p:nvPr>
            <p:ph idx="1"/>
          </p:nvPr>
        </p:nvSpPr>
        <p:spPr>
          <a:xfrm>
            <a:off x="381000" y="1066800"/>
            <a:ext cx="8382000" cy="5410200"/>
          </a:xfrm>
        </p:spPr>
        <p:txBody>
          <a:bodyPr>
            <a:normAutofit fontScale="77500" lnSpcReduction="20000"/>
          </a:bodyPr>
          <a:lstStyle/>
          <a:p>
            <a:r>
              <a:rPr lang="en-US" dirty="0" smtClean="0"/>
              <a:t>Missing data</a:t>
            </a:r>
          </a:p>
          <a:p>
            <a:pPr lvl="1"/>
            <a:r>
              <a:rPr lang="en-US" sz="2600" dirty="0" smtClean="0"/>
              <a:t>Is there data for all the fields you are interested in?</a:t>
            </a:r>
          </a:p>
          <a:p>
            <a:pPr lvl="1"/>
            <a:r>
              <a:rPr lang="en-US" sz="2600" dirty="0" smtClean="0"/>
              <a:t>Need a minimum of Title and Abstract to do content analysis</a:t>
            </a:r>
          </a:p>
          <a:p>
            <a:pPr lvl="1"/>
            <a:endParaRPr lang="en-US" sz="2600" dirty="0" smtClean="0"/>
          </a:p>
          <a:p>
            <a:r>
              <a:rPr lang="en-US" dirty="0" smtClean="0"/>
              <a:t>Ambiguous data</a:t>
            </a:r>
          </a:p>
          <a:p>
            <a:pPr lvl="1"/>
            <a:r>
              <a:rPr lang="en-US" sz="2600" dirty="0" smtClean="0"/>
              <a:t>Names </a:t>
            </a:r>
          </a:p>
          <a:p>
            <a:pPr lvl="2"/>
            <a:r>
              <a:rPr lang="en-US" sz="2200" dirty="0" smtClean="0"/>
              <a:t>Individuals – problems with attribution of authorship</a:t>
            </a:r>
          </a:p>
          <a:p>
            <a:pPr lvl="2"/>
            <a:r>
              <a:rPr lang="en-US" sz="2200" dirty="0" smtClean="0"/>
              <a:t>Departments – useful for defining fields?</a:t>
            </a:r>
          </a:p>
          <a:p>
            <a:pPr lvl="2"/>
            <a:r>
              <a:rPr lang="en-US" sz="2200" dirty="0" smtClean="0"/>
              <a:t>Institutions – many ways to refer to the same place</a:t>
            </a:r>
          </a:p>
          <a:p>
            <a:pPr lvl="2"/>
            <a:endParaRPr lang="en-US" sz="2000" dirty="0"/>
          </a:p>
          <a:p>
            <a:r>
              <a:rPr lang="en-US" dirty="0"/>
              <a:t>Allow enough time to gather and clean the data</a:t>
            </a:r>
          </a:p>
          <a:p>
            <a:r>
              <a:rPr lang="en-US" dirty="0"/>
              <a:t>Data cleaning:</a:t>
            </a:r>
          </a:p>
          <a:p>
            <a:pPr lvl="1"/>
            <a:r>
              <a:rPr lang="en-US" dirty="0"/>
              <a:t>Comprehensive and accurate data</a:t>
            </a:r>
          </a:p>
          <a:p>
            <a:pPr lvl="1"/>
            <a:r>
              <a:rPr lang="en-US" dirty="0"/>
              <a:t>Opportunity to become familiar with the data</a:t>
            </a:r>
          </a:p>
          <a:p>
            <a:pPr marL="457200" lvl="1" indent="0">
              <a:buNone/>
            </a:pPr>
            <a:endParaRPr lang="en-US" dirty="0"/>
          </a:p>
          <a:p>
            <a:pPr marL="457200" lvl="1" indent="0" algn="ctr">
              <a:buNone/>
            </a:pPr>
            <a:r>
              <a:rPr lang="en-US" b="1" dirty="0"/>
              <a:t>Approximately 90% of the time is spent at this part of the analysis</a:t>
            </a:r>
          </a:p>
          <a:p>
            <a:pPr lvl="2"/>
            <a:endParaRPr lang="en-US" sz="2000" dirty="0"/>
          </a:p>
          <a:p>
            <a:pPr marL="57150" indent="0">
              <a:buNone/>
            </a:pPr>
            <a:endParaRPr lang="en-US" sz="3600" dirty="0" smtClean="0"/>
          </a:p>
          <a:p>
            <a:pPr marL="457200" lvl="1" indent="0">
              <a:buNone/>
            </a:pPr>
            <a:endParaRPr lang="en-US" sz="3200" dirty="0"/>
          </a:p>
        </p:txBody>
      </p:sp>
    </p:spTree>
    <p:extLst>
      <p:ext uri="{BB962C8B-B14F-4D97-AF65-F5344CB8AC3E}">
        <p14:creationId xmlns:p14="http://schemas.microsoft.com/office/powerpoint/2010/main" val="4276137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144" y="0"/>
            <a:ext cx="9144000" cy="6858000"/>
            <a:chOff x="165100" y="152400"/>
            <a:chExt cx="8978900" cy="6619875"/>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250" t="15185" r="16668" b="7037"/>
            <a:stretch/>
          </p:blipFill>
          <p:spPr bwMode="auto">
            <a:xfrm>
              <a:off x="165100" y="152400"/>
              <a:ext cx="897890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6251" t="29858" r="17917" b="19957"/>
            <a:stretch/>
          </p:blipFill>
          <p:spPr bwMode="auto">
            <a:xfrm>
              <a:off x="165100" y="4191000"/>
              <a:ext cx="8811588"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 name="Group 10"/>
          <p:cNvGrpSpPr/>
          <p:nvPr/>
        </p:nvGrpSpPr>
        <p:grpSpPr>
          <a:xfrm>
            <a:off x="2265902" y="6628543"/>
            <a:ext cx="45244" cy="40481"/>
            <a:chOff x="5612606" y="3921919"/>
            <a:chExt cx="45244" cy="40481"/>
          </a:xfrm>
        </p:grpSpPr>
        <p:cxnSp>
          <p:nvCxnSpPr>
            <p:cNvPr id="8" name="Straight Connector 7"/>
            <p:cNvCxnSpPr/>
            <p:nvPr/>
          </p:nvCxnSpPr>
          <p:spPr>
            <a:xfrm>
              <a:off x="5612606" y="3943350"/>
              <a:ext cx="14288" cy="1428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626894" y="3921919"/>
              <a:ext cx="30956" cy="4048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2231136" y="1005840"/>
            <a:ext cx="1664208" cy="13716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228088" y="1176528"/>
            <a:ext cx="1664208" cy="13716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243328" y="2590800"/>
            <a:ext cx="1664208" cy="13716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053840" y="6144768"/>
            <a:ext cx="1479296" cy="12192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28088" y="1441704"/>
            <a:ext cx="1664208" cy="13716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37232" y="1697038"/>
            <a:ext cx="1664208" cy="13716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232089" y="6586030"/>
            <a:ext cx="1664208" cy="198818"/>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062970" y="1014286"/>
            <a:ext cx="1441718" cy="16529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059922" y="1203262"/>
            <a:ext cx="1441718" cy="23234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066018" y="1465390"/>
            <a:ext cx="1441718" cy="23234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593066" y="2351266"/>
            <a:ext cx="1740422" cy="23234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596596" y="2605342"/>
            <a:ext cx="1740422" cy="23234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590018" y="2861374"/>
            <a:ext cx="1740422" cy="23234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590947" y="3117406"/>
            <a:ext cx="1740422" cy="23234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594236" y="3375059"/>
            <a:ext cx="1740422" cy="23234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597525" y="3632714"/>
            <a:ext cx="1740422" cy="23234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597525" y="3892561"/>
            <a:ext cx="1740422" cy="23234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597525" y="4149120"/>
            <a:ext cx="1740422" cy="23234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597525" y="4392522"/>
            <a:ext cx="1740422" cy="17289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597525" y="4590971"/>
            <a:ext cx="1740422" cy="17289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597525" y="4982729"/>
            <a:ext cx="1740422" cy="17289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597525" y="5193993"/>
            <a:ext cx="1740422" cy="17289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597525" y="5453841"/>
            <a:ext cx="1740422" cy="17289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597525" y="5713688"/>
            <a:ext cx="1740422" cy="17289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597525" y="5954141"/>
            <a:ext cx="1740422" cy="17289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7525" y="6161021"/>
            <a:ext cx="1740422" cy="17289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391590" y="1443037"/>
            <a:ext cx="1664208" cy="13716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a:off x="15902" y="4587903"/>
            <a:ext cx="2138901" cy="365761"/>
          </a:xfrm>
          <a:prstGeom prst="rightArrow">
            <a:avLst>
              <a:gd name="adj1" fmla="val 68868"/>
              <a:gd name="adj2" fmla="val 50000"/>
            </a:avLst>
          </a:prstGeom>
          <a:solidFill>
            <a:srgbClr val="CC0000">
              <a:alpha val="21961"/>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066018" y="5456365"/>
            <a:ext cx="1441718" cy="23234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066018" y="5189665"/>
            <a:ext cx="1441718" cy="23234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1693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8440"/>
            <a:ext cx="9043397" cy="6102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0"/>
            <a:ext cx="8229600" cy="914400"/>
          </a:xfrm>
        </p:spPr>
        <p:txBody>
          <a:bodyPr/>
          <a:lstStyle/>
          <a:p>
            <a:pPr algn="l"/>
            <a:r>
              <a:rPr lang="en-US" dirty="0" smtClean="0"/>
              <a:t>Ambiguous Names</a:t>
            </a:r>
            <a:endParaRPr lang="en-US" dirty="0"/>
          </a:p>
        </p:txBody>
      </p:sp>
      <p:grpSp>
        <p:nvGrpSpPr>
          <p:cNvPr id="4" name="Group 3"/>
          <p:cNvGrpSpPr/>
          <p:nvPr/>
        </p:nvGrpSpPr>
        <p:grpSpPr>
          <a:xfrm>
            <a:off x="6882462" y="6403905"/>
            <a:ext cx="2133600" cy="387267"/>
            <a:chOff x="6882462" y="6403905"/>
            <a:chExt cx="2133600" cy="387267"/>
          </a:xfrm>
        </p:grpSpPr>
        <p:pic>
          <p:nvPicPr>
            <p:cNvPr id="5" name="Picture 2" descr="C:\Users\linti\AppData\Local\Microsoft\Windows\Temporary Internet Files\Content.Outlook\WQOHE9HI\banner-nih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sp>
        <p:nvSpPr>
          <p:cNvPr id="8" name="Title 1"/>
          <p:cNvSpPr txBox="1">
            <a:spLocks/>
          </p:cNvSpPr>
          <p:nvPr/>
        </p:nvSpPr>
        <p:spPr>
          <a:xfrm>
            <a:off x="5461997" y="5019675"/>
            <a:ext cx="35814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2">
                    <a:lumMod val="60000"/>
                    <a:lumOff val="40000"/>
                  </a:schemeClr>
                </a:solidFill>
                <a:latin typeface="+mj-lt"/>
                <a:ea typeface="+mj-ea"/>
                <a:cs typeface="+mj-cs"/>
              </a:defRPr>
            </a:lvl1pPr>
          </a:lstStyle>
          <a:p>
            <a:r>
              <a:rPr lang="en-US" dirty="0" smtClean="0"/>
              <a:t>Fire and Mello</a:t>
            </a:r>
            <a:endParaRPr lang="en-US" dirty="0"/>
          </a:p>
        </p:txBody>
      </p:sp>
      <p:sp>
        <p:nvSpPr>
          <p:cNvPr id="3" name="TextBox 2"/>
          <p:cNvSpPr txBox="1"/>
          <p:nvPr/>
        </p:nvSpPr>
        <p:spPr>
          <a:xfrm>
            <a:off x="1600200" y="3200400"/>
            <a:ext cx="1087092" cy="276999"/>
          </a:xfrm>
          <a:prstGeom prst="rect">
            <a:avLst/>
          </a:prstGeom>
          <a:solidFill>
            <a:schemeClr val="bg1"/>
          </a:solidFill>
          <a:ln>
            <a:solidFill>
              <a:schemeClr val="bg1">
                <a:lumMod val="50000"/>
              </a:schemeClr>
            </a:solidFill>
          </a:ln>
        </p:spPr>
        <p:txBody>
          <a:bodyPr wrap="none" rtlCol="0">
            <a:spAutoFit/>
          </a:bodyPr>
          <a:lstStyle/>
          <a:p>
            <a:r>
              <a:rPr lang="en-US" sz="1200" dirty="0" smtClean="0"/>
              <a:t>Fire, Andrew Z</a:t>
            </a:r>
            <a:endParaRPr lang="en-US" sz="1200" dirty="0"/>
          </a:p>
        </p:txBody>
      </p:sp>
      <p:sp>
        <p:nvSpPr>
          <p:cNvPr id="10" name="TextBox 9"/>
          <p:cNvSpPr txBox="1"/>
          <p:nvPr/>
        </p:nvSpPr>
        <p:spPr>
          <a:xfrm>
            <a:off x="2490242" y="5495768"/>
            <a:ext cx="1014958" cy="276999"/>
          </a:xfrm>
          <a:prstGeom prst="rect">
            <a:avLst/>
          </a:prstGeom>
          <a:solidFill>
            <a:schemeClr val="bg1"/>
          </a:solidFill>
          <a:ln>
            <a:solidFill>
              <a:schemeClr val="bg1">
                <a:lumMod val="50000"/>
              </a:schemeClr>
            </a:solidFill>
          </a:ln>
        </p:spPr>
        <p:txBody>
          <a:bodyPr wrap="none" rtlCol="0">
            <a:spAutoFit/>
          </a:bodyPr>
          <a:lstStyle/>
          <a:p>
            <a:r>
              <a:rPr lang="en-US" sz="1200" dirty="0" smtClean="0"/>
              <a:t>Fire, Andrew</a:t>
            </a:r>
            <a:endParaRPr lang="en-US" sz="1200" dirty="0"/>
          </a:p>
        </p:txBody>
      </p:sp>
      <p:sp>
        <p:nvSpPr>
          <p:cNvPr id="13" name="TextBox 12"/>
          <p:cNvSpPr txBox="1"/>
          <p:nvPr/>
        </p:nvSpPr>
        <p:spPr>
          <a:xfrm>
            <a:off x="5715000" y="3871678"/>
            <a:ext cx="689163" cy="276999"/>
          </a:xfrm>
          <a:prstGeom prst="rect">
            <a:avLst/>
          </a:prstGeom>
          <a:solidFill>
            <a:schemeClr val="bg1"/>
          </a:solidFill>
          <a:ln>
            <a:solidFill>
              <a:schemeClr val="bg1">
                <a:lumMod val="50000"/>
              </a:schemeClr>
            </a:solidFill>
          </a:ln>
        </p:spPr>
        <p:txBody>
          <a:bodyPr wrap="none" rtlCol="0">
            <a:spAutoFit/>
          </a:bodyPr>
          <a:lstStyle/>
          <a:p>
            <a:r>
              <a:rPr lang="en-US" sz="1200" dirty="0" smtClean="0"/>
              <a:t>Fire, A Z</a:t>
            </a:r>
            <a:endParaRPr lang="en-US" sz="1200" dirty="0"/>
          </a:p>
        </p:txBody>
      </p:sp>
      <p:sp>
        <p:nvSpPr>
          <p:cNvPr id="14" name="TextBox 13"/>
          <p:cNvSpPr txBox="1"/>
          <p:nvPr/>
        </p:nvSpPr>
        <p:spPr>
          <a:xfrm>
            <a:off x="7315200" y="2400459"/>
            <a:ext cx="581762" cy="276999"/>
          </a:xfrm>
          <a:prstGeom prst="rect">
            <a:avLst/>
          </a:prstGeom>
          <a:solidFill>
            <a:schemeClr val="bg1"/>
          </a:solidFill>
          <a:ln>
            <a:solidFill>
              <a:schemeClr val="bg1">
                <a:lumMod val="50000"/>
              </a:schemeClr>
            </a:solidFill>
          </a:ln>
        </p:spPr>
        <p:txBody>
          <a:bodyPr wrap="none" rtlCol="0">
            <a:spAutoFit/>
          </a:bodyPr>
          <a:lstStyle/>
          <a:p>
            <a:r>
              <a:rPr lang="en-US" sz="1200" dirty="0" smtClean="0"/>
              <a:t>Fire, A</a:t>
            </a:r>
            <a:endParaRPr lang="en-US" sz="1200" dirty="0"/>
          </a:p>
        </p:txBody>
      </p:sp>
    </p:spTree>
    <p:extLst>
      <p:ext uri="{BB962C8B-B14F-4D97-AF65-F5344CB8AC3E}">
        <p14:creationId xmlns:p14="http://schemas.microsoft.com/office/powerpoint/2010/main" val="32413484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296"/>
            <a:ext cx="6477000" cy="6652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0"/>
            <a:ext cx="8229600" cy="914400"/>
          </a:xfrm>
        </p:spPr>
        <p:txBody>
          <a:bodyPr/>
          <a:lstStyle/>
          <a:p>
            <a:pPr algn="r"/>
            <a:r>
              <a:rPr lang="en-US" dirty="0" smtClean="0"/>
              <a:t>After disambiguation</a:t>
            </a:r>
            <a:endParaRPr lang="en-US" dirty="0"/>
          </a:p>
        </p:txBody>
      </p:sp>
      <p:grpSp>
        <p:nvGrpSpPr>
          <p:cNvPr id="4" name="Group 3"/>
          <p:cNvGrpSpPr/>
          <p:nvPr/>
        </p:nvGrpSpPr>
        <p:grpSpPr>
          <a:xfrm>
            <a:off x="6882462" y="6403905"/>
            <a:ext cx="2133600" cy="387267"/>
            <a:chOff x="6882462" y="6403905"/>
            <a:chExt cx="2133600" cy="387267"/>
          </a:xfrm>
        </p:grpSpPr>
        <p:pic>
          <p:nvPicPr>
            <p:cNvPr id="5" name="Picture 2" descr="C:\Users\linti\AppData\Local\Microsoft\Windows\Temporary Internet Files\Content.Outlook\WQOHE9HI\banner-nih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sp>
        <p:nvSpPr>
          <p:cNvPr id="9" name="Title 1"/>
          <p:cNvSpPr txBox="1">
            <a:spLocks/>
          </p:cNvSpPr>
          <p:nvPr/>
        </p:nvSpPr>
        <p:spPr>
          <a:xfrm>
            <a:off x="5562600" y="4419600"/>
            <a:ext cx="35814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2">
                    <a:lumMod val="60000"/>
                    <a:lumOff val="40000"/>
                  </a:schemeClr>
                </a:solidFill>
                <a:latin typeface="+mj-lt"/>
                <a:ea typeface="+mj-ea"/>
                <a:cs typeface="+mj-cs"/>
              </a:defRPr>
            </a:lvl1pPr>
          </a:lstStyle>
          <a:p>
            <a:r>
              <a:rPr lang="en-US" dirty="0" smtClean="0"/>
              <a:t>Fire and Mello</a:t>
            </a:r>
            <a:endParaRPr lang="en-US" dirty="0"/>
          </a:p>
        </p:txBody>
      </p:sp>
    </p:spTree>
    <p:extLst>
      <p:ext uri="{BB962C8B-B14F-4D97-AF65-F5344CB8AC3E}">
        <p14:creationId xmlns:p14="http://schemas.microsoft.com/office/powerpoint/2010/main" val="42654798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2643" y="1556367"/>
            <a:ext cx="1231957" cy="729633"/>
          </a:xfrm>
          <a:prstGeom prst="rect">
            <a:avLst/>
          </a:prstGeom>
        </p:spPr>
      </p:pic>
      <p:sp>
        <p:nvSpPr>
          <p:cNvPr id="31" name="TextBox 30"/>
          <p:cNvSpPr txBox="1"/>
          <p:nvPr/>
        </p:nvSpPr>
        <p:spPr>
          <a:xfrm>
            <a:off x="585171" y="1692508"/>
            <a:ext cx="3151012" cy="646331"/>
          </a:xfrm>
          <a:prstGeom prst="rect">
            <a:avLst/>
          </a:prstGeom>
          <a:noFill/>
        </p:spPr>
        <p:txBody>
          <a:bodyPr wrap="square" rtlCol="0">
            <a:spAutoFit/>
          </a:bodyPr>
          <a:lstStyle/>
          <a:p>
            <a:pPr algn="ctr"/>
            <a:r>
              <a:rPr lang="en-US" b="1" dirty="0" smtClean="0"/>
              <a:t>List of names to be disambiguated</a:t>
            </a:r>
            <a:endParaRPr lang="en-US" b="1" dirty="0"/>
          </a:p>
        </p:txBody>
      </p:sp>
      <p:sp>
        <p:nvSpPr>
          <p:cNvPr id="32" name="TextBox 31"/>
          <p:cNvSpPr txBox="1"/>
          <p:nvPr/>
        </p:nvSpPr>
        <p:spPr>
          <a:xfrm>
            <a:off x="5410200" y="1958147"/>
            <a:ext cx="3211943" cy="369332"/>
          </a:xfrm>
          <a:prstGeom prst="rect">
            <a:avLst/>
          </a:prstGeom>
          <a:noFill/>
        </p:spPr>
        <p:txBody>
          <a:bodyPr wrap="square" rtlCol="0">
            <a:spAutoFit/>
          </a:bodyPr>
          <a:lstStyle/>
          <a:p>
            <a:pPr algn="ctr"/>
            <a:r>
              <a:rPr lang="en-US" b="1" dirty="0" smtClean="0"/>
              <a:t>List of disambiguated names</a:t>
            </a:r>
            <a:endParaRPr lang="en-US" b="1" dirty="0"/>
          </a:p>
        </p:txBody>
      </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170" y="2305356"/>
            <a:ext cx="3796330" cy="3583130"/>
          </a:xfrm>
          <a:prstGeom prst="rect">
            <a:avLst/>
          </a:prstGeom>
        </p:spPr>
      </p:pic>
      <p:sp>
        <p:nvSpPr>
          <p:cNvPr id="38" name="Rectangle 37"/>
          <p:cNvSpPr/>
          <p:nvPr/>
        </p:nvSpPr>
        <p:spPr>
          <a:xfrm>
            <a:off x="1828800" y="3065599"/>
            <a:ext cx="990600" cy="152400"/>
          </a:xfrm>
          <a:prstGeom prst="rect">
            <a:avLst/>
          </a:prstGeom>
          <a:solidFill>
            <a:srgbClr val="FFFF00">
              <a:alpha val="1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905000" y="3406878"/>
            <a:ext cx="838200" cy="152400"/>
          </a:xfrm>
          <a:prstGeom prst="rect">
            <a:avLst/>
          </a:prstGeom>
          <a:solidFill>
            <a:srgbClr val="FFFF00">
              <a:alpha val="1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032217" y="3890258"/>
            <a:ext cx="882445" cy="153852"/>
          </a:xfrm>
          <a:prstGeom prst="rect">
            <a:avLst/>
          </a:prstGeom>
          <a:solidFill>
            <a:srgbClr val="FFFF00">
              <a:alpha val="1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676400" y="5181600"/>
            <a:ext cx="882445" cy="153852"/>
          </a:xfrm>
          <a:prstGeom prst="rect">
            <a:avLst/>
          </a:prstGeom>
          <a:solidFill>
            <a:srgbClr val="FFFF00">
              <a:alpha val="1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124200" y="2327479"/>
            <a:ext cx="1295400" cy="3539921"/>
          </a:xfrm>
          <a:prstGeom prst="rect">
            <a:avLst/>
          </a:prstGeom>
          <a:solidFill>
            <a:schemeClr val="bg1">
              <a:lumMod val="75000"/>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 y="2336275"/>
            <a:ext cx="1111045" cy="3539921"/>
          </a:xfrm>
          <a:prstGeom prst="rect">
            <a:avLst/>
          </a:prstGeom>
          <a:solidFill>
            <a:schemeClr val="bg1">
              <a:lumMod val="75000"/>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583567" y="6431972"/>
            <a:ext cx="4129336" cy="369332"/>
          </a:xfrm>
          <a:prstGeom prst="rect">
            <a:avLst/>
          </a:prstGeom>
        </p:spPr>
        <p:txBody>
          <a:bodyPr wrap="none">
            <a:spAutoFit/>
          </a:bodyPr>
          <a:lstStyle/>
          <a:p>
            <a:r>
              <a:rPr lang="en-US" dirty="0">
                <a:hlinkClick r:id="rId5"/>
              </a:rPr>
              <a:t>https://od.lexicalintelligence.com/iClean</a:t>
            </a:r>
            <a:r>
              <a:rPr lang="en-US" dirty="0" smtClean="0">
                <a:hlinkClick r:id="rId5"/>
              </a:rPr>
              <a:t>/</a:t>
            </a:r>
            <a:r>
              <a:rPr lang="en-US" dirty="0" smtClean="0"/>
              <a:t> </a:t>
            </a:r>
            <a:endParaRPr lang="en-US" dirty="0"/>
          </a:p>
        </p:txBody>
      </p:sp>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8277" y="2336275"/>
            <a:ext cx="3689340" cy="3468548"/>
          </a:xfrm>
          <a:prstGeom prst="rect">
            <a:avLst/>
          </a:prstGeom>
        </p:spPr>
      </p:pic>
      <p:sp>
        <p:nvSpPr>
          <p:cNvPr id="51" name="Rectangle 50"/>
          <p:cNvSpPr/>
          <p:nvPr/>
        </p:nvSpPr>
        <p:spPr>
          <a:xfrm>
            <a:off x="4629138" y="2336274"/>
            <a:ext cx="1295400" cy="3539921"/>
          </a:xfrm>
          <a:prstGeom prst="rect">
            <a:avLst/>
          </a:prstGeom>
          <a:solidFill>
            <a:schemeClr val="bg1">
              <a:lumMod val="75000"/>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924800" y="2348565"/>
            <a:ext cx="1219200" cy="3539921"/>
          </a:xfrm>
          <a:prstGeom prst="rect">
            <a:avLst/>
          </a:prstGeom>
          <a:solidFill>
            <a:schemeClr val="bg1">
              <a:lumMod val="75000"/>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679631" y="3141799"/>
            <a:ext cx="990600" cy="152400"/>
          </a:xfrm>
          <a:prstGeom prst="rect">
            <a:avLst/>
          </a:prstGeom>
          <a:solidFill>
            <a:srgbClr val="FFFF00">
              <a:alpha val="1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680233" y="3455373"/>
            <a:ext cx="928184" cy="126027"/>
          </a:xfrm>
          <a:prstGeom prst="rect">
            <a:avLst/>
          </a:prstGeom>
          <a:solidFill>
            <a:srgbClr val="FFFF00">
              <a:alpha val="1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817494" y="3890258"/>
            <a:ext cx="990600" cy="152400"/>
          </a:xfrm>
          <a:prstGeom prst="rect">
            <a:avLst/>
          </a:prstGeom>
          <a:solidFill>
            <a:srgbClr val="FFFF00">
              <a:alpha val="1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648235" y="5135383"/>
            <a:ext cx="882445" cy="153852"/>
          </a:xfrm>
          <a:prstGeom prst="rect">
            <a:avLst/>
          </a:prstGeom>
          <a:solidFill>
            <a:srgbClr val="FFFF00">
              <a:alpha val="1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492045" y="4798250"/>
            <a:ext cx="603456" cy="154750"/>
          </a:xfrm>
          <a:prstGeom prst="rect">
            <a:avLst/>
          </a:prstGeom>
          <a:solidFill>
            <a:srgbClr val="FFFF00">
              <a:alpha val="1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598495" y="4656958"/>
            <a:ext cx="373305" cy="141292"/>
          </a:xfrm>
          <a:prstGeom prst="rect">
            <a:avLst/>
          </a:prstGeom>
          <a:solidFill>
            <a:srgbClr val="FFFF00">
              <a:alpha val="1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452395" y="4386508"/>
            <a:ext cx="603456" cy="154750"/>
          </a:xfrm>
          <a:prstGeom prst="rect">
            <a:avLst/>
          </a:prstGeom>
          <a:solidFill>
            <a:srgbClr val="FFFF00">
              <a:alpha val="1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558845" y="4245216"/>
            <a:ext cx="373305" cy="141292"/>
          </a:xfrm>
          <a:prstGeom prst="rect">
            <a:avLst/>
          </a:prstGeom>
          <a:solidFill>
            <a:srgbClr val="FFFF00">
              <a:alpha val="1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131849" y="5623333"/>
            <a:ext cx="990600" cy="152400"/>
          </a:xfrm>
          <a:prstGeom prst="rect">
            <a:avLst/>
          </a:prstGeom>
          <a:solidFill>
            <a:srgbClr val="FFFF00">
              <a:alpha val="1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303910" y="4372150"/>
            <a:ext cx="603456" cy="154750"/>
          </a:xfrm>
          <a:prstGeom prst="rect">
            <a:avLst/>
          </a:prstGeom>
          <a:solidFill>
            <a:srgbClr val="FFFF00">
              <a:alpha val="1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7410360" y="4230858"/>
            <a:ext cx="373305" cy="141292"/>
          </a:xfrm>
          <a:prstGeom prst="rect">
            <a:avLst/>
          </a:prstGeom>
          <a:solidFill>
            <a:srgbClr val="FFFF00">
              <a:alpha val="1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326897" y="4766766"/>
            <a:ext cx="603456" cy="154750"/>
          </a:xfrm>
          <a:prstGeom prst="rect">
            <a:avLst/>
          </a:prstGeom>
          <a:solidFill>
            <a:srgbClr val="FFFF00">
              <a:alpha val="1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7433347" y="4625474"/>
            <a:ext cx="373305" cy="141292"/>
          </a:xfrm>
          <a:prstGeom prst="rect">
            <a:avLst/>
          </a:prstGeom>
          <a:solidFill>
            <a:srgbClr val="FFFF00">
              <a:alpha val="1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958629" y="5525623"/>
            <a:ext cx="889971" cy="132229"/>
          </a:xfrm>
          <a:prstGeom prst="rect">
            <a:avLst/>
          </a:prstGeom>
          <a:solidFill>
            <a:srgbClr val="FFFF00">
              <a:alpha val="1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106" y="-152400"/>
            <a:ext cx="1705294" cy="1009969"/>
          </a:xfrm>
          <a:prstGeom prst="rect">
            <a:avLst/>
          </a:prstGeom>
        </p:spPr>
      </p:pic>
      <p:sp>
        <p:nvSpPr>
          <p:cNvPr id="36" name="Rectangle 35"/>
          <p:cNvSpPr/>
          <p:nvPr/>
        </p:nvSpPr>
        <p:spPr>
          <a:xfrm>
            <a:off x="708590" y="675066"/>
            <a:ext cx="8001000" cy="923330"/>
          </a:xfrm>
          <a:prstGeom prst="rect">
            <a:avLst/>
          </a:prstGeom>
        </p:spPr>
        <p:txBody>
          <a:bodyPr wrap="square">
            <a:spAutoFit/>
          </a:bodyPr>
          <a:lstStyle/>
          <a:p>
            <a:pPr marL="285750" indent="-285750">
              <a:buFont typeface="Arial" panose="020B0604020202020204" pitchFamily="34" charset="0"/>
              <a:buChar char="•"/>
            </a:pPr>
            <a:r>
              <a:rPr lang="en-US" dirty="0" smtClean="0"/>
              <a:t>a </a:t>
            </a:r>
            <a:r>
              <a:rPr lang="en-US" dirty="0"/>
              <a:t>tool that makes disambiguating a list of names </a:t>
            </a:r>
            <a:r>
              <a:rPr lang="en-US" dirty="0" smtClean="0"/>
              <a:t>easy</a:t>
            </a:r>
          </a:p>
          <a:p>
            <a:pPr marL="285750" indent="-285750">
              <a:buFont typeface="Arial" panose="020B0604020202020204" pitchFamily="34" charset="0"/>
              <a:buChar char="•"/>
            </a:pPr>
            <a:r>
              <a:rPr lang="en-US" dirty="0" smtClean="0"/>
              <a:t>accepts outputs from </a:t>
            </a:r>
            <a:r>
              <a:rPr lang="en-US" dirty="0"/>
              <a:t>a number of data </a:t>
            </a:r>
            <a:r>
              <a:rPr lang="en-US" dirty="0" smtClean="0"/>
              <a:t>sources </a:t>
            </a:r>
            <a:r>
              <a:rPr lang="en-US" dirty="0" err="1" smtClean="0"/>
              <a:t>i.e</a:t>
            </a:r>
            <a:r>
              <a:rPr lang="en-US" dirty="0" smtClean="0"/>
              <a:t> SPIRES, QVR </a:t>
            </a:r>
            <a:r>
              <a:rPr lang="en-US" dirty="0" err="1" smtClean="0"/>
              <a:t>biblio</a:t>
            </a:r>
            <a:r>
              <a:rPr lang="en-US" dirty="0" smtClean="0"/>
              <a:t> report, etc. </a:t>
            </a:r>
          </a:p>
          <a:p>
            <a:pPr marL="285750" indent="-285750">
              <a:buFont typeface="Arial" panose="020B0604020202020204" pitchFamily="34" charset="0"/>
              <a:buChar char="•"/>
            </a:pPr>
            <a:r>
              <a:rPr lang="en-US" dirty="0" smtClean="0"/>
              <a:t>the only requirement is to have the list of names to disambiguate in one column</a:t>
            </a:r>
            <a:endParaRPr lang="en-US" dirty="0"/>
          </a:p>
        </p:txBody>
      </p:sp>
    </p:spTree>
    <p:extLst>
      <p:ext uri="{BB962C8B-B14F-4D97-AF65-F5344CB8AC3E}">
        <p14:creationId xmlns:p14="http://schemas.microsoft.com/office/powerpoint/2010/main" val="270000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1" grpId="0" animBg="1"/>
      <p:bldP spid="52" grpId="0" animBg="1"/>
      <p:bldP spid="53" grpId="0" animBg="1"/>
      <p:bldP spid="54" grpId="0" animBg="1"/>
      <p:bldP spid="55" grpId="0" animBg="1"/>
      <p:bldP spid="56" grpId="0" animBg="1"/>
      <p:bldP spid="63" grpId="0" animBg="1"/>
      <p:bldP spid="64" grpId="0" animBg="1"/>
      <p:bldP spid="65" grpId="0" animBg="1"/>
      <p:bldP spid="66" grpId="0" animBg="1"/>
      <p:bldP spid="6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818" y="3143018"/>
            <a:ext cx="3712963" cy="281888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8602" y="3052068"/>
            <a:ext cx="2729060" cy="3214227"/>
          </a:xfrm>
          <a:prstGeom prst="rect">
            <a:avLst/>
          </a:prstGeom>
        </p:spPr>
      </p:pic>
      <p:sp>
        <p:nvSpPr>
          <p:cNvPr id="10" name="Rectangle 9"/>
          <p:cNvSpPr/>
          <p:nvPr/>
        </p:nvSpPr>
        <p:spPr>
          <a:xfrm>
            <a:off x="988050" y="562619"/>
            <a:ext cx="2136618" cy="2523768"/>
          </a:xfrm>
          <a:prstGeom prst="rect">
            <a:avLst/>
          </a:prstGeom>
        </p:spPr>
        <p:txBody>
          <a:bodyPr wrap="square">
            <a:spAutoFit/>
          </a:bodyPr>
          <a:lstStyle/>
          <a:p>
            <a:r>
              <a:rPr lang="en-US" sz="1400" dirty="0" err="1" smtClean="0"/>
              <a:t>Hilderbrand</a:t>
            </a:r>
            <a:r>
              <a:rPr lang="en-US" sz="1400" dirty="0" smtClean="0"/>
              <a:t>, S</a:t>
            </a:r>
          </a:p>
          <a:p>
            <a:r>
              <a:rPr lang="en-US" sz="1400" dirty="0" err="1" smtClean="0"/>
              <a:t>Hilderbrand</a:t>
            </a:r>
            <a:r>
              <a:rPr lang="en-US" sz="1400" dirty="0" smtClean="0"/>
              <a:t>, Scott</a:t>
            </a:r>
          </a:p>
          <a:p>
            <a:r>
              <a:rPr lang="en-US" sz="1400" dirty="0" err="1" smtClean="0"/>
              <a:t>Hilderbrand</a:t>
            </a:r>
            <a:r>
              <a:rPr lang="en-US" sz="1400" dirty="0" smtClean="0"/>
              <a:t>, Scott A</a:t>
            </a:r>
          </a:p>
          <a:p>
            <a:endParaRPr lang="en-US" sz="900" dirty="0"/>
          </a:p>
          <a:p>
            <a:r>
              <a:rPr lang="de-DE" sz="1400" dirty="0" smtClean="0"/>
              <a:t>Weigl, B H</a:t>
            </a:r>
          </a:p>
          <a:p>
            <a:r>
              <a:rPr lang="de-DE" sz="1400" dirty="0" smtClean="0"/>
              <a:t>Weigl, Bernhard</a:t>
            </a:r>
          </a:p>
          <a:p>
            <a:r>
              <a:rPr lang="de-DE" sz="1400" dirty="0" smtClean="0"/>
              <a:t>Weigl, Bernhard H</a:t>
            </a:r>
          </a:p>
          <a:p>
            <a:endParaRPr lang="de-DE" sz="900" dirty="0"/>
          </a:p>
          <a:p>
            <a:r>
              <a:rPr lang="en-US" sz="1400" dirty="0" err="1" smtClean="0"/>
              <a:t>Gaydos</a:t>
            </a:r>
            <a:r>
              <a:rPr lang="en-US" sz="1400" dirty="0" smtClean="0"/>
              <a:t>, C</a:t>
            </a:r>
          </a:p>
          <a:p>
            <a:r>
              <a:rPr lang="en-US" sz="1400" dirty="0" err="1" smtClean="0"/>
              <a:t>Gaydos</a:t>
            </a:r>
            <a:r>
              <a:rPr lang="en-US" sz="1400" dirty="0" smtClean="0"/>
              <a:t>, C A</a:t>
            </a:r>
          </a:p>
          <a:p>
            <a:r>
              <a:rPr lang="en-US" sz="1400" dirty="0" err="1" smtClean="0"/>
              <a:t>Gaydos</a:t>
            </a:r>
            <a:r>
              <a:rPr lang="en-US" sz="1400" dirty="0" smtClean="0"/>
              <a:t>, Charlotte</a:t>
            </a:r>
          </a:p>
          <a:p>
            <a:r>
              <a:rPr lang="en-US" sz="1400" dirty="0" err="1" smtClean="0"/>
              <a:t>Gaydos</a:t>
            </a:r>
            <a:r>
              <a:rPr lang="en-US" sz="1400" dirty="0" smtClean="0"/>
              <a:t>, Charlotte A</a:t>
            </a:r>
            <a:endParaRPr lang="en-US" sz="14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6185" y="522061"/>
            <a:ext cx="2349283" cy="1391375"/>
          </a:xfrm>
          <a:prstGeom prst="rect">
            <a:avLst/>
          </a:prstGeom>
        </p:spPr>
      </p:pic>
      <p:sp>
        <p:nvSpPr>
          <p:cNvPr id="12" name="Rectangle 11"/>
          <p:cNvSpPr/>
          <p:nvPr/>
        </p:nvSpPr>
        <p:spPr>
          <a:xfrm>
            <a:off x="6250722" y="1208038"/>
            <a:ext cx="2136618" cy="1154162"/>
          </a:xfrm>
          <a:prstGeom prst="rect">
            <a:avLst/>
          </a:prstGeom>
        </p:spPr>
        <p:txBody>
          <a:bodyPr wrap="square">
            <a:spAutoFit/>
          </a:bodyPr>
          <a:lstStyle/>
          <a:p>
            <a:r>
              <a:rPr lang="en-US" sz="1600" dirty="0" err="1" smtClean="0"/>
              <a:t>Hilderbrand</a:t>
            </a:r>
            <a:r>
              <a:rPr lang="en-US" sz="1600" dirty="0" smtClean="0"/>
              <a:t>, Scott A.</a:t>
            </a:r>
          </a:p>
          <a:p>
            <a:endParaRPr lang="de-DE" sz="1000" dirty="0" smtClean="0"/>
          </a:p>
          <a:p>
            <a:r>
              <a:rPr lang="de-DE" sz="1600" dirty="0" smtClean="0"/>
              <a:t>Weigl, Bernhard</a:t>
            </a:r>
          </a:p>
          <a:p>
            <a:endParaRPr lang="de-DE" sz="1000" dirty="0"/>
          </a:p>
          <a:p>
            <a:r>
              <a:rPr lang="en-US" sz="1600" dirty="0" err="1" smtClean="0"/>
              <a:t>Gaydos</a:t>
            </a:r>
            <a:r>
              <a:rPr lang="en-US" sz="1600" dirty="0" smtClean="0"/>
              <a:t>, Charlotte</a:t>
            </a:r>
          </a:p>
        </p:txBody>
      </p:sp>
      <p:grpSp>
        <p:nvGrpSpPr>
          <p:cNvPr id="18" name="Group 17"/>
          <p:cNvGrpSpPr/>
          <p:nvPr/>
        </p:nvGrpSpPr>
        <p:grpSpPr>
          <a:xfrm>
            <a:off x="2057400" y="3505200"/>
            <a:ext cx="4614674" cy="2021394"/>
            <a:chOff x="2057176" y="3921267"/>
            <a:chExt cx="4546824" cy="1192607"/>
          </a:xfrm>
        </p:grpSpPr>
        <p:sp>
          <p:nvSpPr>
            <p:cNvPr id="3" name="Freeform 2"/>
            <p:cNvSpPr/>
            <p:nvPr/>
          </p:nvSpPr>
          <p:spPr>
            <a:xfrm>
              <a:off x="2057176" y="3921267"/>
              <a:ext cx="4546824" cy="1192607"/>
            </a:xfrm>
            <a:custGeom>
              <a:avLst/>
              <a:gdLst>
                <a:gd name="connsiteX0" fmla="*/ 0 w 4561840"/>
                <a:gd name="connsiteY0" fmla="*/ 272208 h 1521888"/>
                <a:gd name="connsiteX1" fmla="*/ 3037840 w 4561840"/>
                <a:gd name="connsiteY1" fmla="*/ 89328 h 1521888"/>
                <a:gd name="connsiteX2" fmla="*/ 4561840 w 4561840"/>
                <a:gd name="connsiteY2" fmla="*/ 1521888 h 1521888"/>
              </a:gdLst>
              <a:ahLst/>
              <a:cxnLst>
                <a:cxn ang="0">
                  <a:pos x="connsiteX0" y="connsiteY0"/>
                </a:cxn>
                <a:cxn ang="0">
                  <a:pos x="connsiteX1" y="connsiteY1"/>
                </a:cxn>
                <a:cxn ang="0">
                  <a:pos x="connsiteX2" y="connsiteY2"/>
                </a:cxn>
              </a:cxnLst>
              <a:rect l="l" t="t" r="r" b="b"/>
              <a:pathLst>
                <a:path w="4561840" h="1521888">
                  <a:moveTo>
                    <a:pt x="0" y="272208"/>
                  </a:moveTo>
                  <a:cubicBezTo>
                    <a:pt x="1138766" y="76628"/>
                    <a:pt x="2277533" y="-118952"/>
                    <a:pt x="3037840" y="89328"/>
                  </a:cubicBezTo>
                  <a:cubicBezTo>
                    <a:pt x="3798147" y="297608"/>
                    <a:pt x="4179993" y="909748"/>
                    <a:pt x="4561840" y="1521888"/>
                  </a:cubicBezTo>
                </a:path>
              </a:pathLst>
            </a:custGeom>
            <a:noFill/>
            <a:ln w="63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3708929" y="4377932"/>
              <a:ext cx="2309791" cy="365134"/>
            </a:xfrm>
            <a:custGeom>
              <a:avLst/>
              <a:gdLst>
                <a:gd name="connsiteX0" fmla="*/ 2529539 w 2529539"/>
                <a:gd name="connsiteY0" fmla="*/ 294004 h 733911"/>
                <a:gd name="connsiteX1" fmla="*/ 1026108 w 2529539"/>
                <a:gd name="connsiteY1" fmla="*/ 13513 h 733911"/>
                <a:gd name="connsiteX2" fmla="*/ 83659 w 2529539"/>
                <a:gd name="connsiteY2" fmla="*/ 675471 h 733911"/>
                <a:gd name="connsiteX3" fmla="*/ 106098 w 2529539"/>
                <a:gd name="connsiteY3" fmla="*/ 658642 h 733911"/>
              </a:gdLst>
              <a:ahLst/>
              <a:cxnLst>
                <a:cxn ang="0">
                  <a:pos x="connsiteX0" y="connsiteY0"/>
                </a:cxn>
                <a:cxn ang="0">
                  <a:pos x="connsiteX1" y="connsiteY1"/>
                </a:cxn>
                <a:cxn ang="0">
                  <a:pos x="connsiteX2" y="connsiteY2"/>
                </a:cxn>
                <a:cxn ang="0">
                  <a:pos x="connsiteX3" y="connsiteY3"/>
                </a:cxn>
              </a:cxnLst>
              <a:rect l="l" t="t" r="r" b="b"/>
              <a:pathLst>
                <a:path w="2529539" h="733911">
                  <a:moveTo>
                    <a:pt x="2529539" y="294004"/>
                  </a:moveTo>
                  <a:cubicBezTo>
                    <a:pt x="1981647" y="121969"/>
                    <a:pt x="1433755" y="-50065"/>
                    <a:pt x="1026108" y="13513"/>
                  </a:cubicBezTo>
                  <a:cubicBezTo>
                    <a:pt x="618461" y="77091"/>
                    <a:pt x="236994" y="567950"/>
                    <a:pt x="83659" y="675471"/>
                  </a:cubicBezTo>
                  <a:cubicBezTo>
                    <a:pt x="-69676" y="782992"/>
                    <a:pt x="18211" y="720817"/>
                    <a:pt x="106098" y="658642"/>
                  </a:cubicBezTo>
                </a:path>
              </a:pathLst>
            </a:cu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659655" y="4040276"/>
              <a:ext cx="3451821" cy="514959"/>
            </a:xfrm>
            <a:custGeom>
              <a:avLst/>
              <a:gdLst>
                <a:gd name="connsiteX0" fmla="*/ 0 w 3489306"/>
                <a:gd name="connsiteY0" fmla="*/ 300888 h 794552"/>
                <a:gd name="connsiteX1" fmla="*/ 1626847 w 3489306"/>
                <a:gd name="connsiteY1" fmla="*/ 20397 h 794552"/>
                <a:gd name="connsiteX2" fmla="*/ 3489306 w 3489306"/>
                <a:gd name="connsiteY2" fmla="*/ 794552 h 794552"/>
              </a:gdLst>
              <a:ahLst/>
              <a:cxnLst>
                <a:cxn ang="0">
                  <a:pos x="connsiteX0" y="connsiteY0"/>
                </a:cxn>
                <a:cxn ang="0">
                  <a:pos x="connsiteX1" y="connsiteY1"/>
                </a:cxn>
                <a:cxn ang="0">
                  <a:pos x="connsiteX2" y="connsiteY2"/>
                </a:cxn>
              </a:cxnLst>
              <a:rect l="l" t="t" r="r" b="b"/>
              <a:pathLst>
                <a:path w="3489306" h="794552">
                  <a:moveTo>
                    <a:pt x="0" y="300888"/>
                  </a:moveTo>
                  <a:cubicBezTo>
                    <a:pt x="522648" y="119504"/>
                    <a:pt x="1045296" y="-61880"/>
                    <a:pt x="1626847" y="20397"/>
                  </a:cubicBezTo>
                  <a:cubicBezTo>
                    <a:pt x="2208398" y="102674"/>
                    <a:pt x="2848852" y="448613"/>
                    <a:pt x="3489306" y="794552"/>
                  </a:cubicBezTo>
                </a:path>
              </a:pathLst>
            </a:cu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8"/>
          <p:cNvSpPr/>
          <p:nvPr/>
        </p:nvSpPr>
        <p:spPr>
          <a:xfrm>
            <a:off x="2668869" y="3105205"/>
            <a:ext cx="3874437" cy="1969852"/>
          </a:xfrm>
          <a:custGeom>
            <a:avLst/>
            <a:gdLst>
              <a:gd name="connsiteX0" fmla="*/ 0 w 3921261"/>
              <a:gd name="connsiteY0" fmla="*/ 2533806 h 2533806"/>
              <a:gd name="connsiteX1" fmla="*/ 1677335 w 3921261"/>
              <a:gd name="connsiteY1" fmla="*/ 59877 h 2533806"/>
              <a:gd name="connsiteX2" fmla="*/ 3921261 w 3921261"/>
              <a:gd name="connsiteY2" fmla="*/ 1007936 h 2533806"/>
            </a:gdLst>
            <a:ahLst/>
            <a:cxnLst>
              <a:cxn ang="0">
                <a:pos x="connsiteX0" y="connsiteY0"/>
              </a:cxn>
              <a:cxn ang="0">
                <a:pos x="connsiteX1" y="connsiteY1"/>
              </a:cxn>
              <a:cxn ang="0">
                <a:pos x="connsiteX2" y="connsiteY2"/>
              </a:cxn>
            </a:cxnLst>
            <a:rect l="l" t="t" r="r" b="b"/>
            <a:pathLst>
              <a:path w="3921261" h="2533806">
                <a:moveTo>
                  <a:pt x="0" y="2533806"/>
                </a:moveTo>
                <a:cubicBezTo>
                  <a:pt x="511896" y="1423997"/>
                  <a:pt x="1023792" y="314189"/>
                  <a:pt x="1677335" y="59877"/>
                </a:cubicBezTo>
                <a:cubicBezTo>
                  <a:pt x="2330878" y="-194435"/>
                  <a:pt x="3126069" y="406750"/>
                  <a:pt x="3921261" y="1007936"/>
                </a:cubicBezTo>
              </a:path>
            </a:pathLst>
          </a:custGeom>
          <a:noFill/>
          <a:ln w="3175">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904999" y="2811314"/>
            <a:ext cx="3810469" cy="2390008"/>
          </a:xfrm>
          <a:custGeom>
            <a:avLst/>
            <a:gdLst>
              <a:gd name="connsiteX0" fmla="*/ 0 w 3915652"/>
              <a:gd name="connsiteY0" fmla="*/ 3042109 h 3042109"/>
              <a:gd name="connsiteX1" fmla="*/ 1980265 w 3915652"/>
              <a:gd name="connsiteY1" fmla="*/ 130614 h 3042109"/>
              <a:gd name="connsiteX2" fmla="*/ 3915652 w 3915652"/>
              <a:gd name="connsiteY2" fmla="*/ 775743 h 3042109"/>
            </a:gdLst>
            <a:ahLst/>
            <a:cxnLst>
              <a:cxn ang="0">
                <a:pos x="connsiteX0" y="connsiteY0"/>
              </a:cxn>
              <a:cxn ang="0">
                <a:pos x="connsiteX1" y="connsiteY1"/>
              </a:cxn>
              <a:cxn ang="0">
                <a:pos x="connsiteX2" y="connsiteY2"/>
              </a:cxn>
            </a:cxnLst>
            <a:rect l="l" t="t" r="r" b="b"/>
            <a:pathLst>
              <a:path w="3915652" h="3042109">
                <a:moveTo>
                  <a:pt x="0" y="3042109"/>
                </a:moveTo>
                <a:cubicBezTo>
                  <a:pt x="663828" y="1775225"/>
                  <a:pt x="1327656" y="508342"/>
                  <a:pt x="1980265" y="130614"/>
                </a:cubicBezTo>
                <a:cubicBezTo>
                  <a:pt x="2632874" y="-247114"/>
                  <a:pt x="3274263" y="264314"/>
                  <a:pt x="3915652" y="775743"/>
                </a:cubicBezTo>
              </a:path>
            </a:pathLst>
          </a:cu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3657601" y="3243721"/>
            <a:ext cx="2057867" cy="955048"/>
          </a:xfrm>
          <a:custGeom>
            <a:avLst/>
            <a:gdLst>
              <a:gd name="connsiteX0" fmla="*/ 0 w 2154169"/>
              <a:gd name="connsiteY0" fmla="*/ 1576025 h 1576025"/>
              <a:gd name="connsiteX1" fmla="*/ 852692 w 2154169"/>
              <a:gd name="connsiteY1" fmla="*/ 83814 h 1576025"/>
              <a:gd name="connsiteX2" fmla="*/ 2154169 w 2154169"/>
              <a:gd name="connsiteY2" fmla="*/ 319427 h 1576025"/>
            </a:gdLst>
            <a:ahLst/>
            <a:cxnLst>
              <a:cxn ang="0">
                <a:pos x="connsiteX0" y="connsiteY0"/>
              </a:cxn>
              <a:cxn ang="0">
                <a:pos x="connsiteX1" y="connsiteY1"/>
              </a:cxn>
              <a:cxn ang="0">
                <a:pos x="connsiteX2" y="connsiteY2"/>
              </a:cxn>
            </a:cxnLst>
            <a:rect l="l" t="t" r="r" b="b"/>
            <a:pathLst>
              <a:path w="2154169" h="1576025">
                <a:moveTo>
                  <a:pt x="0" y="1576025"/>
                </a:moveTo>
                <a:cubicBezTo>
                  <a:pt x="246832" y="934636"/>
                  <a:pt x="493664" y="293247"/>
                  <a:pt x="852692" y="83814"/>
                </a:cubicBezTo>
                <a:cubicBezTo>
                  <a:pt x="1211720" y="-125619"/>
                  <a:pt x="1682944" y="96904"/>
                  <a:pt x="2154169" y="319427"/>
                </a:cubicBezTo>
              </a:path>
            </a:pathLst>
          </a:cu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114800" y="3301405"/>
            <a:ext cx="1575034" cy="859639"/>
          </a:xfrm>
          <a:custGeom>
            <a:avLst/>
            <a:gdLst>
              <a:gd name="connsiteX0" fmla="*/ 0 w 1649286"/>
              <a:gd name="connsiteY0" fmla="*/ 1457698 h 1457698"/>
              <a:gd name="connsiteX1" fmla="*/ 532933 w 1649286"/>
              <a:gd name="connsiteY1" fmla="*/ 100123 h 1457698"/>
              <a:gd name="connsiteX2" fmla="*/ 1649286 w 1649286"/>
              <a:gd name="connsiteY2" fmla="*/ 206709 h 1457698"/>
            </a:gdLst>
            <a:ahLst/>
            <a:cxnLst>
              <a:cxn ang="0">
                <a:pos x="connsiteX0" y="connsiteY0"/>
              </a:cxn>
              <a:cxn ang="0">
                <a:pos x="connsiteX1" y="connsiteY1"/>
              </a:cxn>
              <a:cxn ang="0">
                <a:pos x="connsiteX2" y="connsiteY2"/>
              </a:cxn>
            </a:cxnLst>
            <a:rect l="l" t="t" r="r" b="b"/>
            <a:pathLst>
              <a:path w="1649286" h="1457698">
                <a:moveTo>
                  <a:pt x="0" y="1457698"/>
                </a:moveTo>
                <a:cubicBezTo>
                  <a:pt x="129026" y="883159"/>
                  <a:pt x="258052" y="308621"/>
                  <a:pt x="532933" y="100123"/>
                </a:cubicBezTo>
                <a:cubicBezTo>
                  <a:pt x="807814" y="-108375"/>
                  <a:pt x="1228550" y="49167"/>
                  <a:pt x="1649286" y="206709"/>
                </a:cubicBezTo>
              </a:path>
            </a:pathLst>
          </a:cu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Callout 29"/>
          <p:cNvSpPr/>
          <p:nvPr/>
        </p:nvSpPr>
        <p:spPr>
          <a:xfrm>
            <a:off x="838200" y="525692"/>
            <a:ext cx="5181600" cy="2598508"/>
          </a:xfrm>
          <a:prstGeom prst="rightArrowCallout">
            <a:avLst>
              <a:gd name="adj1" fmla="val 14377"/>
              <a:gd name="adj2" fmla="val 15663"/>
              <a:gd name="adj3" fmla="val 18356"/>
              <a:gd name="adj4" fmla="val 44135"/>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838200" y="246599"/>
            <a:ext cx="2362200" cy="369332"/>
          </a:xfrm>
          <a:prstGeom prst="rect">
            <a:avLst/>
          </a:prstGeom>
          <a:noFill/>
        </p:spPr>
        <p:txBody>
          <a:bodyPr wrap="square" rtlCol="0">
            <a:spAutoFit/>
          </a:bodyPr>
          <a:lstStyle/>
          <a:p>
            <a:pPr algn="ctr"/>
            <a:r>
              <a:rPr lang="en-US" b="1" dirty="0" smtClean="0"/>
              <a:t>List of input names</a:t>
            </a:r>
            <a:endParaRPr lang="en-US" b="1" dirty="0"/>
          </a:p>
        </p:txBody>
      </p:sp>
      <p:sp>
        <p:nvSpPr>
          <p:cNvPr id="32" name="TextBox 31"/>
          <p:cNvSpPr txBox="1"/>
          <p:nvPr/>
        </p:nvSpPr>
        <p:spPr>
          <a:xfrm>
            <a:off x="5694927" y="426734"/>
            <a:ext cx="3059543" cy="369332"/>
          </a:xfrm>
          <a:prstGeom prst="rect">
            <a:avLst/>
          </a:prstGeom>
          <a:noFill/>
        </p:spPr>
        <p:txBody>
          <a:bodyPr wrap="square" rtlCol="0">
            <a:spAutoFit/>
          </a:bodyPr>
          <a:lstStyle/>
          <a:p>
            <a:pPr algn="ctr"/>
            <a:r>
              <a:rPr lang="en-US" b="1" dirty="0" smtClean="0"/>
              <a:t>List of disambiguated names</a:t>
            </a:r>
            <a:endParaRPr lang="en-US" b="1" dirty="0"/>
          </a:p>
        </p:txBody>
      </p:sp>
      <p:sp>
        <p:nvSpPr>
          <p:cNvPr id="4" name="TextBox 3"/>
          <p:cNvSpPr txBox="1"/>
          <p:nvPr/>
        </p:nvSpPr>
        <p:spPr>
          <a:xfrm>
            <a:off x="379323" y="5876681"/>
            <a:ext cx="4191000" cy="646331"/>
          </a:xfrm>
          <a:prstGeom prst="rect">
            <a:avLst/>
          </a:prstGeom>
          <a:noFill/>
        </p:spPr>
        <p:txBody>
          <a:bodyPr wrap="square" rtlCol="0">
            <a:spAutoFit/>
          </a:bodyPr>
          <a:lstStyle/>
          <a:p>
            <a:pPr algn="ctr"/>
            <a:r>
              <a:rPr lang="en-US" dirty="0" smtClean="0"/>
              <a:t>Co-author network before name disambiguation</a:t>
            </a:r>
            <a:endParaRPr lang="en-US" dirty="0"/>
          </a:p>
        </p:txBody>
      </p:sp>
      <p:sp>
        <p:nvSpPr>
          <p:cNvPr id="24" name="TextBox 23"/>
          <p:cNvSpPr txBox="1"/>
          <p:nvPr/>
        </p:nvSpPr>
        <p:spPr>
          <a:xfrm>
            <a:off x="4912256" y="6156544"/>
            <a:ext cx="3962400" cy="646331"/>
          </a:xfrm>
          <a:prstGeom prst="rect">
            <a:avLst/>
          </a:prstGeom>
          <a:noFill/>
        </p:spPr>
        <p:txBody>
          <a:bodyPr wrap="square" rtlCol="0">
            <a:spAutoFit/>
          </a:bodyPr>
          <a:lstStyle/>
          <a:p>
            <a:pPr algn="ctr"/>
            <a:r>
              <a:rPr lang="en-US" dirty="0" smtClean="0"/>
              <a:t>Co-author network after name disambiguation</a:t>
            </a:r>
            <a:endParaRPr lang="en-US" dirty="0"/>
          </a:p>
        </p:txBody>
      </p:sp>
      <p:grpSp>
        <p:nvGrpSpPr>
          <p:cNvPr id="29" name="Group 28"/>
          <p:cNvGrpSpPr/>
          <p:nvPr/>
        </p:nvGrpSpPr>
        <p:grpSpPr>
          <a:xfrm>
            <a:off x="3756234" y="1730517"/>
            <a:ext cx="3980773" cy="3706859"/>
            <a:chOff x="3756234" y="1730517"/>
            <a:chExt cx="3980773" cy="3706859"/>
          </a:xfrm>
        </p:grpSpPr>
        <p:sp>
          <p:nvSpPr>
            <p:cNvPr id="33" name="Freeform 32"/>
            <p:cNvSpPr/>
            <p:nvPr/>
          </p:nvSpPr>
          <p:spPr>
            <a:xfrm>
              <a:off x="3862163" y="2433751"/>
              <a:ext cx="3874844" cy="3003625"/>
            </a:xfrm>
            <a:custGeom>
              <a:avLst/>
              <a:gdLst>
                <a:gd name="connsiteX0" fmla="*/ 0 w 3966140"/>
                <a:gd name="connsiteY0" fmla="*/ 3494426 h 3494426"/>
                <a:gd name="connsiteX1" fmla="*/ 1677335 w 3966140"/>
                <a:gd name="connsiteY1" fmla="*/ 134146 h 3494426"/>
                <a:gd name="connsiteX2" fmla="*/ 3966140 w 3966140"/>
                <a:gd name="connsiteY2" fmla="*/ 986838 h 3494426"/>
              </a:gdLst>
              <a:ahLst/>
              <a:cxnLst>
                <a:cxn ang="0">
                  <a:pos x="connsiteX0" y="connsiteY0"/>
                </a:cxn>
                <a:cxn ang="0">
                  <a:pos x="connsiteX1" y="connsiteY1"/>
                </a:cxn>
                <a:cxn ang="0">
                  <a:pos x="connsiteX2" y="connsiteY2"/>
                </a:cxn>
              </a:cxnLst>
              <a:rect l="l" t="t" r="r" b="b"/>
              <a:pathLst>
                <a:path w="3966140" h="3494426">
                  <a:moveTo>
                    <a:pt x="0" y="3494426"/>
                  </a:moveTo>
                  <a:cubicBezTo>
                    <a:pt x="508156" y="2023251"/>
                    <a:pt x="1016312" y="552077"/>
                    <a:pt x="1677335" y="134146"/>
                  </a:cubicBezTo>
                  <a:cubicBezTo>
                    <a:pt x="2338358" y="-283785"/>
                    <a:pt x="3152249" y="351526"/>
                    <a:pt x="3966140" y="986838"/>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756234" y="1966572"/>
              <a:ext cx="3279426" cy="1928413"/>
            </a:xfrm>
            <a:custGeom>
              <a:avLst/>
              <a:gdLst>
                <a:gd name="connsiteX0" fmla="*/ 0 w 3494915"/>
                <a:gd name="connsiteY0" fmla="*/ 2421323 h 2421323"/>
                <a:gd name="connsiteX1" fmla="*/ 1918557 w 3494915"/>
                <a:gd name="connsiteY1" fmla="*/ 25931 h 2421323"/>
                <a:gd name="connsiteX2" fmla="*/ 3494915 w 3494915"/>
                <a:gd name="connsiteY2" fmla="*/ 1086186 h 2421323"/>
              </a:gdLst>
              <a:ahLst/>
              <a:cxnLst>
                <a:cxn ang="0">
                  <a:pos x="connsiteX0" y="connsiteY0"/>
                </a:cxn>
                <a:cxn ang="0">
                  <a:pos x="connsiteX1" y="connsiteY1"/>
                </a:cxn>
                <a:cxn ang="0">
                  <a:pos x="connsiteX2" y="connsiteY2"/>
                </a:cxn>
              </a:cxnLst>
              <a:rect l="l" t="t" r="r" b="b"/>
              <a:pathLst>
                <a:path w="3494915" h="2421323">
                  <a:moveTo>
                    <a:pt x="0" y="2421323"/>
                  </a:moveTo>
                  <a:cubicBezTo>
                    <a:pt x="668035" y="1334888"/>
                    <a:pt x="1336071" y="248454"/>
                    <a:pt x="1918557" y="25931"/>
                  </a:cubicBezTo>
                  <a:cubicBezTo>
                    <a:pt x="2501043" y="-196592"/>
                    <a:pt x="3494915" y="1086186"/>
                    <a:pt x="3494915" y="1086186"/>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3756234" y="1730517"/>
              <a:ext cx="3207513" cy="1755865"/>
            </a:xfrm>
            <a:custGeom>
              <a:avLst/>
              <a:gdLst>
                <a:gd name="connsiteX0" fmla="*/ 0 w 3461256"/>
                <a:gd name="connsiteY0" fmla="*/ 2169821 h 2169821"/>
                <a:gd name="connsiteX1" fmla="*/ 2019534 w 3461256"/>
                <a:gd name="connsiteY1" fmla="*/ 21262 h 2169821"/>
                <a:gd name="connsiteX2" fmla="*/ 3461256 w 3461256"/>
                <a:gd name="connsiteY2" fmla="*/ 1255421 h 2169821"/>
              </a:gdLst>
              <a:ahLst/>
              <a:cxnLst>
                <a:cxn ang="0">
                  <a:pos x="connsiteX0" y="connsiteY0"/>
                </a:cxn>
                <a:cxn ang="0">
                  <a:pos x="connsiteX1" y="connsiteY1"/>
                </a:cxn>
                <a:cxn ang="0">
                  <a:pos x="connsiteX2" y="connsiteY2"/>
                </a:cxn>
              </a:cxnLst>
              <a:rect l="l" t="t" r="r" b="b"/>
              <a:pathLst>
                <a:path w="3461256" h="2169821">
                  <a:moveTo>
                    <a:pt x="0" y="2169821"/>
                  </a:moveTo>
                  <a:cubicBezTo>
                    <a:pt x="721329" y="1171741"/>
                    <a:pt x="1442658" y="173662"/>
                    <a:pt x="2019534" y="21262"/>
                  </a:cubicBezTo>
                  <a:cubicBezTo>
                    <a:pt x="2596410" y="-131138"/>
                    <a:pt x="3028833" y="562141"/>
                    <a:pt x="3461256" y="125542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6078060" y="1070518"/>
            <a:ext cx="2309280" cy="144408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79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20"/>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1"/>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9"/>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9" grpId="0" animBg="1"/>
      <p:bldP spid="19" grpId="1" animBg="1"/>
      <p:bldP spid="20" grpId="0" animBg="1"/>
      <p:bldP spid="20" grpId="1" animBg="1"/>
      <p:bldP spid="21" grpId="0" animBg="1"/>
      <p:bldP spid="21" grpId="1" animBg="1"/>
      <p:bldP spid="22" grpId="0" animBg="1"/>
      <p:bldP spid="22" grpId="1" animBg="1"/>
      <p:bldP spid="30" grpId="0" animBg="1"/>
      <p:bldP spid="31" grpId="0"/>
      <p:bldP spid="32" grpId="0"/>
      <p:bldP spid="4" grpId="0"/>
      <p:bldP spid="24" grpId="0"/>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the tools</a:t>
            </a:r>
            <a:endParaRPr lang="en-US" dirty="0"/>
          </a:p>
        </p:txBody>
      </p:sp>
      <p:sp>
        <p:nvSpPr>
          <p:cNvPr id="3" name="Text Placeholder 2"/>
          <p:cNvSpPr>
            <a:spLocks noGrp="1"/>
          </p:cNvSpPr>
          <p:nvPr>
            <p:ph type="body" idx="1"/>
          </p:nvPr>
        </p:nvSpPr>
        <p:spPr/>
        <p:txBody>
          <a:bodyPr/>
          <a:lstStyle/>
          <a:p>
            <a:r>
              <a:rPr lang="en-US" dirty="0" smtClean="0"/>
              <a:t>The Basics: Part Three</a:t>
            </a:r>
            <a:endParaRPr lang="en-US" dirty="0"/>
          </a:p>
        </p:txBody>
      </p:sp>
      <p:grpSp>
        <p:nvGrpSpPr>
          <p:cNvPr id="4" name="Group 3"/>
          <p:cNvGrpSpPr/>
          <p:nvPr/>
        </p:nvGrpSpPr>
        <p:grpSpPr>
          <a:xfrm>
            <a:off x="6882462" y="6403905"/>
            <a:ext cx="2133600" cy="387267"/>
            <a:chOff x="6882462" y="6403905"/>
            <a:chExt cx="2133600" cy="387267"/>
          </a:xfrm>
        </p:grpSpPr>
        <p:pic>
          <p:nvPicPr>
            <p:cNvPr id="5" name="Picture 2" descr="C:\Users\linti\AppData\Local\Microsoft\Windows\Temporary Internet Files\Content.Outlook\WQOHE9HI\banner-nih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spTree>
    <p:extLst>
      <p:ext uri="{BB962C8B-B14F-4D97-AF65-F5344CB8AC3E}">
        <p14:creationId xmlns:p14="http://schemas.microsoft.com/office/powerpoint/2010/main" val="42061553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What tools are you going to use?</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951037"/>
            <a:ext cx="8229600" cy="4525963"/>
          </a:xfrm>
        </p:spPr>
        <p:txBody>
          <a:bodyPr>
            <a:normAutofit/>
          </a:bodyPr>
          <a:lstStyle/>
          <a:p>
            <a:r>
              <a:rPr lang="en-US" dirty="0" smtClean="0"/>
              <a:t>Select the tool for the job, not the other way around</a:t>
            </a:r>
          </a:p>
          <a:p>
            <a:endParaRPr lang="en-US" dirty="0" smtClean="0"/>
          </a:p>
          <a:p>
            <a:r>
              <a:rPr lang="en-US" dirty="0" smtClean="0"/>
              <a:t>Sometimes the simplest tool is the right tool</a:t>
            </a:r>
          </a:p>
          <a:p>
            <a:endParaRPr lang="en-US" dirty="0"/>
          </a:p>
        </p:txBody>
      </p:sp>
      <p:grpSp>
        <p:nvGrpSpPr>
          <p:cNvPr id="4" name="Group 3"/>
          <p:cNvGrpSpPr/>
          <p:nvPr/>
        </p:nvGrpSpPr>
        <p:grpSpPr>
          <a:xfrm>
            <a:off x="6882462" y="6403905"/>
            <a:ext cx="2133600" cy="387267"/>
            <a:chOff x="6882462" y="6403905"/>
            <a:chExt cx="2133600" cy="387267"/>
          </a:xfrm>
        </p:grpSpPr>
        <p:pic>
          <p:nvPicPr>
            <p:cNvPr id="5" name="Picture 2" descr="C:\Users\linti\AppData\Local\Microsoft\Windows\Temporary Internet Files\Content.Outlook\WQOHE9HI\banner-nih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spTree>
    <p:extLst>
      <p:ext uri="{BB962C8B-B14F-4D97-AF65-F5344CB8AC3E}">
        <p14:creationId xmlns:p14="http://schemas.microsoft.com/office/powerpoint/2010/main" val="35422556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85000" lnSpcReduction="20000"/>
          </a:bodyPr>
          <a:lstStyle/>
          <a:p>
            <a:r>
              <a:rPr lang="en-US" dirty="0"/>
              <a:t>Bibliometric Analysis</a:t>
            </a:r>
          </a:p>
          <a:p>
            <a:pPr lvl="1"/>
            <a:r>
              <a:rPr lang="en-US" b="1" i="1" dirty="0" err="1"/>
              <a:t>iCite</a:t>
            </a:r>
            <a:endParaRPr lang="en-US" b="1" i="1" dirty="0"/>
          </a:p>
          <a:p>
            <a:pPr lvl="1"/>
            <a:r>
              <a:rPr lang="en-US" dirty="0" err="1" smtClean="0"/>
              <a:t>CitNet</a:t>
            </a:r>
            <a:r>
              <a:rPr lang="en-US" dirty="0" smtClean="0"/>
              <a:t> Explorer</a:t>
            </a:r>
            <a:endParaRPr lang="en-US" dirty="0"/>
          </a:p>
          <a:p>
            <a:pPr lvl="1"/>
            <a:r>
              <a:rPr lang="en-US" dirty="0" err="1" smtClean="0"/>
              <a:t>CiteSpace</a:t>
            </a:r>
            <a:endParaRPr lang="en-US" dirty="0"/>
          </a:p>
          <a:p>
            <a:endParaRPr lang="en-US" dirty="0" smtClean="0"/>
          </a:p>
          <a:p>
            <a:r>
              <a:rPr lang="en-US" dirty="0" smtClean="0"/>
              <a:t>Text Mining and Clustering</a:t>
            </a:r>
          </a:p>
          <a:p>
            <a:pPr lvl="1"/>
            <a:r>
              <a:rPr lang="en-US" b="1" dirty="0" smtClean="0"/>
              <a:t>IN-SPIRE</a:t>
            </a:r>
          </a:p>
          <a:p>
            <a:pPr lvl="1"/>
            <a:r>
              <a:rPr lang="en-US" b="1" dirty="0" smtClean="0"/>
              <a:t>Carrot2</a:t>
            </a:r>
            <a:endParaRPr lang="en-US" b="1" dirty="0"/>
          </a:p>
          <a:p>
            <a:endParaRPr lang="en-US" dirty="0" smtClean="0"/>
          </a:p>
          <a:p>
            <a:r>
              <a:rPr lang="en-US" dirty="0" smtClean="0"/>
              <a:t>Network Analysis</a:t>
            </a:r>
          </a:p>
          <a:p>
            <a:pPr lvl="1"/>
            <a:r>
              <a:rPr lang="en-US" b="1" dirty="0" smtClean="0"/>
              <a:t>Sci2/Guess</a:t>
            </a:r>
          </a:p>
          <a:p>
            <a:pPr lvl="1"/>
            <a:r>
              <a:rPr lang="en-US" dirty="0" err="1" smtClean="0"/>
              <a:t>Gephi</a:t>
            </a:r>
            <a:endParaRPr lang="en-US" dirty="0"/>
          </a:p>
          <a:p>
            <a:pPr lvl="1"/>
            <a:r>
              <a:rPr lang="en-US" dirty="0" err="1" smtClean="0"/>
              <a:t>Cytoscape</a:t>
            </a:r>
            <a:endParaRPr lang="en-US" dirty="0"/>
          </a:p>
          <a:p>
            <a:pPr lvl="1"/>
            <a:r>
              <a:rPr lang="en-US" dirty="0" err="1" smtClean="0"/>
              <a:t>NodeXL</a:t>
            </a:r>
            <a:endParaRPr lang="en-US" dirty="0" smtClean="0"/>
          </a:p>
          <a:p>
            <a:endParaRPr lang="en-US" dirty="0"/>
          </a:p>
        </p:txBody>
      </p:sp>
      <p:grpSp>
        <p:nvGrpSpPr>
          <p:cNvPr id="4" name="Group 3"/>
          <p:cNvGrpSpPr/>
          <p:nvPr/>
        </p:nvGrpSpPr>
        <p:grpSpPr>
          <a:xfrm>
            <a:off x="6882462" y="6403905"/>
            <a:ext cx="2133600" cy="387267"/>
            <a:chOff x="6882462" y="6403905"/>
            <a:chExt cx="2133600" cy="387267"/>
          </a:xfrm>
        </p:grpSpPr>
        <p:pic>
          <p:nvPicPr>
            <p:cNvPr id="5" name="Picture 2" descr="C:\Users\linti\AppData\Local\Microsoft\Windows\Temporary Internet Files\Content.Outlook\WQOHE9HI\banner-nih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spTree>
    <p:extLst>
      <p:ext uri="{BB962C8B-B14F-4D97-AF65-F5344CB8AC3E}">
        <p14:creationId xmlns:p14="http://schemas.microsoft.com/office/powerpoint/2010/main" val="1199806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882462" y="6403905"/>
            <a:ext cx="2133600" cy="387267"/>
            <a:chOff x="6882462" y="6403905"/>
            <a:chExt cx="2133600" cy="387267"/>
          </a:xfrm>
        </p:grpSpPr>
        <p:pic>
          <p:nvPicPr>
            <p:cNvPr id="10" name="Picture 2" descr="C:\Users\linti\AppData\Local\Microsoft\Windows\Temporary Internet Files\Content.Outlook\WQOHE9HI\banner-nih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sp>
        <p:nvSpPr>
          <p:cNvPr id="2" name="Title 1"/>
          <p:cNvSpPr>
            <a:spLocks noGrp="1"/>
          </p:cNvSpPr>
          <p:nvPr>
            <p:ph type="title"/>
          </p:nvPr>
        </p:nvSpPr>
        <p:spPr>
          <a:xfrm>
            <a:off x="0" y="76200"/>
            <a:ext cx="9144000" cy="1143000"/>
          </a:xfrm>
        </p:spPr>
        <p:txBody>
          <a:bodyPr>
            <a:noAutofit/>
          </a:bodyPr>
          <a:lstStyle/>
          <a:p>
            <a:pPr algn="ctr"/>
            <a:r>
              <a:rPr lang="en-US" sz="4000" dirty="0">
                <a:solidFill>
                  <a:schemeClr val="tx2">
                    <a:lumMod val="60000"/>
                    <a:lumOff val="40000"/>
                  </a:schemeClr>
                </a:solidFill>
              </a:rPr>
              <a:t>Abandoning Impact Factor: a growing consensus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295400"/>
            <a:ext cx="7696200" cy="177308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348" y="2286000"/>
            <a:ext cx="3343742" cy="2610214"/>
          </a:xfrm>
          <a:prstGeom prst="rect">
            <a:avLst/>
          </a:prstGeom>
          <a:ln>
            <a:solidFill>
              <a:schemeClr val="bg2">
                <a:lumMod val="25000"/>
              </a:schemeClr>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4153" y="2133600"/>
            <a:ext cx="5410200" cy="1881109"/>
          </a:xfrm>
          <a:prstGeom prst="rect">
            <a:avLst/>
          </a:prstGeom>
          <a:ln>
            <a:solidFill>
              <a:schemeClr val="bg2">
                <a:lumMod val="25000"/>
              </a:schemeClr>
            </a:solidFill>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4152" y="4431983"/>
            <a:ext cx="5267448" cy="2273617"/>
          </a:xfrm>
          <a:prstGeom prst="rect">
            <a:avLst/>
          </a:prstGeom>
          <a:ln>
            <a:solidFill>
              <a:schemeClr val="bg2">
                <a:lumMod val="25000"/>
              </a:schemeClr>
            </a:solidFill>
          </a:ln>
        </p:spPr>
      </p:pic>
      <p:pic>
        <p:nvPicPr>
          <p:cNvPr id="3" name="Picture 2"/>
          <p:cNvPicPr>
            <a:picLocks noChangeAspect="1"/>
          </p:cNvPicPr>
          <p:nvPr/>
        </p:nvPicPr>
        <p:blipFill>
          <a:blip r:embed="rId7"/>
          <a:stretch>
            <a:fillRect/>
          </a:stretch>
        </p:blipFill>
        <p:spPr>
          <a:xfrm>
            <a:off x="173308" y="4255509"/>
            <a:ext cx="5443919" cy="2311908"/>
          </a:xfrm>
          <a:prstGeom prst="rect">
            <a:avLst/>
          </a:prstGeom>
          <a:solidFill>
            <a:schemeClr val="tx1"/>
          </a:solidFill>
        </p:spPr>
      </p:pic>
      <p:pic>
        <p:nvPicPr>
          <p:cNvPr id="4" name="Picture 3"/>
          <p:cNvPicPr>
            <a:picLocks noChangeAspect="1"/>
          </p:cNvPicPr>
          <p:nvPr/>
        </p:nvPicPr>
        <p:blipFill>
          <a:blip r:embed="rId8"/>
          <a:stretch>
            <a:fillRect/>
          </a:stretch>
        </p:blipFill>
        <p:spPr>
          <a:xfrm>
            <a:off x="2220273" y="2061759"/>
            <a:ext cx="5126736" cy="3230880"/>
          </a:xfrm>
          <a:prstGeom prst="rect">
            <a:avLst/>
          </a:prstGeom>
          <a:solidFill>
            <a:schemeClr val="tx1"/>
          </a:solidFill>
          <a:ln>
            <a:solidFill>
              <a:schemeClr val="tx1"/>
            </a:solidFill>
          </a:ln>
        </p:spPr>
      </p:pic>
    </p:spTree>
    <p:extLst>
      <p:ext uri="{BB962C8B-B14F-4D97-AF65-F5344CB8AC3E}">
        <p14:creationId xmlns:p14="http://schemas.microsoft.com/office/powerpoint/2010/main" val="333970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50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nodeType="afterEffect">
                                  <p:stCondLst>
                                    <p:cond delay="50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1143000"/>
          </a:xfrm>
        </p:spPr>
        <p:txBody>
          <a:bodyPr>
            <a:normAutofit fontScale="90000"/>
          </a:bodyPr>
          <a:lstStyle/>
          <a:p>
            <a:r>
              <a:rPr lang="en-US" dirty="0"/>
              <a:t>Mission of the Office of Portfolio </a:t>
            </a:r>
            <a:r>
              <a:rPr lang="en-US" dirty="0" smtClean="0"/>
              <a:t>Analysis</a:t>
            </a:r>
            <a:endParaRPr lang="en-US" dirty="0"/>
          </a:p>
        </p:txBody>
      </p:sp>
      <p:sp>
        <p:nvSpPr>
          <p:cNvPr id="3" name="Content Placeholder 2"/>
          <p:cNvSpPr>
            <a:spLocks noGrp="1"/>
          </p:cNvSpPr>
          <p:nvPr>
            <p:ph idx="1"/>
          </p:nvPr>
        </p:nvSpPr>
        <p:spPr>
          <a:xfrm>
            <a:off x="457200" y="1066800"/>
            <a:ext cx="8229600" cy="5638800"/>
          </a:xfrm>
        </p:spPr>
        <p:txBody>
          <a:bodyPr>
            <a:normAutofit fontScale="92500" lnSpcReduction="20000"/>
          </a:bodyPr>
          <a:lstStyle/>
          <a:p>
            <a:pPr marL="225425" indent="-225425"/>
            <a:r>
              <a:rPr lang="en-US" sz="2400" b="1" dirty="0"/>
              <a:t>Coordination of trans-NIH portfolio analysis activities</a:t>
            </a:r>
          </a:p>
          <a:p>
            <a:pPr marL="796925" lvl="2" defTabSz="796925">
              <a:buFont typeface="Calibri" panose="020F0502020204030204" pitchFamily="34" charset="0"/>
              <a:buChar char="–"/>
            </a:pPr>
            <a:r>
              <a:rPr lang="en-US" sz="2000" dirty="0"/>
              <a:t>Conducting NIH-wide analyses for the NIH Director and DPCPSI Director</a:t>
            </a:r>
          </a:p>
          <a:p>
            <a:pPr marL="796925" lvl="2" defTabSz="796925">
              <a:buFont typeface="Calibri" panose="020F0502020204030204" pitchFamily="34" charset="0"/>
              <a:buChar char="–"/>
            </a:pPr>
            <a:r>
              <a:rPr lang="en-US" sz="2000" dirty="0"/>
              <a:t>Planning and hosting Workshops, Symposia, and Seminars</a:t>
            </a:r>
          </a:p>
          <a:p>
            <a:pPr marL="796925" lvl="2" defTabSz="796925">
              <a:buFont typeface="Calibri" panose="020F0502020204030204" pitchFamily="34" charset="0"/>
              <a:buChar char="–"/>
            </a:pPr>
            <a:r>
              <a:rPr lang="en-US" sz="2000" dirty="0"/>
              <a:t>Creating opportunities for crosstalk within the NIH community</a:t>
            </a:r>
          </a:p>
          <a:p>
            <a:pPr marL="1660525" lvl="4" indent="-284163">
              <a:buFont typeface="Wingdings" panose="05000000000000000000" pitchFamily="2" charset="2"/>
              <a:buChar char="v"/>
            </a:pPr>
            <a:r>
              <a:rPr lang="en-US" dirty="0"/>
              <a:t>Portfolio Analysis Interest Group (PAIG) and blog (</a:t>
            </a:r>
            <a:r>
              <a:rPr lang="en-US" i="1" dirty="0"/>
              <a:t>The Analyst</a:t>
            </a:r>
            <a:r>
              <a:rPr lang="en-US" dirty="0"/>
              <a:t>)</a:t>
            </a:r>
            <a:r>
              <a:rPr lang="en-US" sz="800" dirty="0"/>
              <a:t/>
            </a:r>
            <a:br>
              <a:rPr lang="en-US" sz="800" dirty="0"/>
            </a:br>
            <a:endParaRPr lang="en-US" sz="800" dirty="0"/>
          </a:p>
          <a:p>
            <a:pPr marL="225425" indent="-225425"/>
            <a:r>
              <a:rPr lang="en-US" sz="2400" b="1" dirty="0"/>
              <a:t>Consultation</a:t>
            </a:r>
          </a:p>
          <a:p>
            <a:pPr marL="796925" lvl="2" indent="-227013">
              <a:buFont typeface="Calibri" panose="020F0502020204030204" pitchFamily="34" charset="0"/>
              <a:buChar char="–"/>
            </a:pPr>
            <a:r>
              <a:rPr lang="en-US" sz="2000" dirty="0"/>
              <a:t>Assisting NIH staff in the 27 Institutes and Centers (ICs) with analyses</a:t>
            </a:r>
          </a:p>
          <a:p>
            <a:pPr marL="1660525" lvl="4" indent="-284163">
              <a:buFont typeface="Wingdings" panose="05000000000000000000" pitchFamily="2" charset="2"/>
              <a:buChar char="v"/>
            </a:pPr>
            <a:r>
              <a:rPr lang="en-US" dirty="0"/>
              <a:t>Has resulted in collaborative development of tools, case studies, etc.</a:t>
            </a:r>
            <a:endParaRPr lang="en-US" sz="1200" dirty="0"/>
          </a:p>
          <a:p>
            <a:pPr marL="225425" indent="-225425"/>
            <a:endParaRPr lang="en-US" sz="800" dirty="0"/>
          </a:p>
          <a:p>
            <a:pPr marL="225425" indent="-225425"/>
            <a:r>
              <a:rPr lang="en-US" sz="2400" b="1" dirty="0"/>
              <a:t>Training</a:t>
            </a:r>
          </a:p>
          <a:p>
            <a:pPr marL="796925" lvl="2" indent="-236538">
              <a:buFont typeface="Calibri" panose="020F0502020204030204" pitchFamily="34" charset="0"/>
              <a:buChar char="–"/>
            </a:pPr>
            <a:r>
              <a:rPr lang="en-US" sz="2000" dirty="0"/>
              <a:t>Both formal classes and ad hoc sessions</a:t>
            </a:r>
          </a:p>
          <a:p>
            <a:pPr marL="796925" lvl="2" indent="-236538">
              <a:buFont typeface="Calibri" panose="020F0502020204030204" pitchFamily="34" charset="0"/>
              <a:buChar char="–"/>
            </a:pPr>
            <a:r>
              <a:rPr lang="en-US" sz="2000" dirty="0"/>
              <a:t>OPA web site: user manuals, FAQs, instructional videos (under construction)</a:t>
            </a:r>
            <a:endParaRPr lang="en-US" sz="800" dirty="0"/>
          </a:p>
          <a:p>
            <a:pPr marL="1139825" lvl="2" indent="-225425"/>
            <a:endParaRPr lang="en-US" sz="800" dirty="0"/>
          </a:p>
          <a:p>
            <a:pPr marL="225425" lvl="2" indent="-225425"/>
            <a:r>
              <a:rPr lang="en-US" b="1" dirty="0"/>
              <a:t>Developing a science of portfolio analysis </a:t>
            </a:r>
          </a:p>
          <a:p>
            <a:pPr marL="803275" lvl="2" indent="-290513">
              <a:buFont typeface="Calibri" panose="020F0502020204030204" pitchFamily="34" charset="0"/>
              <a:buChar char="–"/>
            </a:pPr>
            <a:r>
              <a:rPr lang="en-US" sz="2000" dirty="0"/>
              <a:t>Building new tools</a:t>
            </a:r>
            <a:r>
              <a:rPr lang="en-US" sz="2000" spc="-100" dirty="0"/>
              <a:t> / </a:t>
            </a:r>
            <a:r>
              <a:rPr lang="en-US" sz="2000" dirty="0"/>
              <a:t>approaches and augmenting pre-existing ones</a:t>
            </a:r>
          </a:p>
          <a:p>
            <a:pPr marL="1662113" lvl="4" indent="-285750">
              <a:buFont typeface="Wingdings" panose="05000000000000000000" pitchFamily="2" charset="2"/>
              <a:buChar char="v"/>
            </a:pPr>
            <a:r>
              <a:rPr lang="en-US" dirty="0"/>
              <a:t>Primary focus is biomedical research</a:t>
            </a:r>
          </a:p>
          <a:p>
            <a:pPr marL="803275" lvl="2" indent="-290513">
              <a:buFont typeface="Calibri" panose="020F0502020204030204" pitchFamily="34" charset="0"/>
              <a:buChar char="–"/>
            </a:pPr>
            <a:r>
              <a:rPr lang="en-US" sz="2000" dirty="0"/>
              <a:t>Building a community of experts: government, academia, private sector</a:t>
            </a:r>
          </a:p>
          <a:p>
            <a:endParaRPr lang="en-US" dirty="0"/>
          </a:p>
        </p:txBody>
      </p:sp>
      <p:grpSp>
        <p:nvGrpSpPr>
          <p:cNvPr id="4" name="Group 3"/>
          <p:cNvGrpSpPr/>
          <p:nvPr/>
        </p:nvGrpSpPr>
        <p:grpSpPr>
          <a:xfrm>
            <a:off x="6882462" y="6403905"/>
            <a:ext cx="2133600" cy="387267"/>
            <a:chOff x="6882462" y="6403905"/>
            <a:chExt cx="2133600" cy="387267"/>
          </a:xfrm>
        </p:grpSpPr>
        <p:pic>
          <p:nvPicPr>
            <p:cNvPr id="5" name="Picture 2" descr="C:\Users\linti\AppData\Local\Microsoft\Windows\Temporary Internet Files\Content.Outlook\WQOHE9HI\banner-nih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spTree>
    <p:extLst>
      <p:ext uri="{BB962C8B-B14F-4D97-AF65-F5344CB8AC3E}">
        <p14:creationId xmlns:p14="http://schemas.microsoft.com/office/powerpoint/2010/main" val="14311987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Relative Citation Ratio: how influential is an article?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Citations per year received by an article, normalized by:</a:t>
            </a:r>
          </a:p>
          <a:p>
            <a:pPr lvl="1"/>
            <a:r>
              <a:rPr lang="en-US" dirty="0" smtClean="0"/>
              <a:t>Field</a:t>
            </a:r>
          </a:p>
          <a:p>
            <a:pPr lvl="1"/>
            <a:r>
              <a:rPr lang="en-US" dirty="0" smtClean="0"/>
              <a:t>Year</a:t>
            </a:r>
          </a:p>
          <a:p>
            <a:pPr lvl="1"/>
            <a:r>
              <a:rPr lang="en-US" dirty="0" smtClean="0"/>
              <a:t>NIH-funding</a:t>
            </a:r>
          </a:p>
          <a:p>
            <a:endParaRPr lang="en-US" dirty="0" smtClean="0"/>
          </a:p>
          <a:p>
            <a:r>
              <a:rPr lang="en-US" dirty="0"/>
              <a:t>“How many citations per year compared to </a:t>
            </a:r>
            <a:r>
              <a:rPr lang="en-US" b="1" dirty="0"/>
              <a:t>peer articles </a:t>
            </a:r>
            <a:r>
              <a:rPr lang="en-US" dirty="0"/>
              <a:t>in the </a:t>
            </a:r>
            <a:r>
              <a:rPr lang="en-US" b="1" dirty="0"/>
              <a:t>same field</a:t>
            </a:r>
            <a:r>
              <a:rPr lang="en-US" dirty="0" smtClean="0"/>
              <a:t>?”</a:t>
            </a:r>
          </a:p>
          <a:p>
            <a:endParaRPr lang="en-US" dirty="0" smtClean="0"/>
          </a:p>
          <a:p>
            <a:r>
              <a:rPr lang="en-US" dirty="0" smtClean="0"/>
              <a:t>Average = 1.0</a:t>
            </a:r>
          </a:p>
          <a:p>
            <a:pPr lvl="1"/>
            <a:r>
              <a:rPr lang="en-US" dirty="0" smtClean="0"/>
              <a:t>2.0 = twice as many citations per year as expected</a:t>
            </a:r>
          </a:p>
          <a:p>
            <a:pPr lvl="1"/>
            <a:r>
              <a:rPr lang="en-US" dirty="0" smtClean="0"/>
              <a:t>0.5 = half as many citations per year as expected</a:t>
            </a:r>
          </a:p>
          <a:p>
            <a:endParaRPr lang="en-US" dirty="0" smtClean="0"/>
          </a:p>
          <a:p>
            <a:endParaRPr lang="en-US" dirty="0"/>
          </a:p>
        </p:txBody>
      </p:sp>
    </p:spTree>
    <p:extLst>
      <p:ext uri="{BB962C8B-B14F-4D97-AF65-F5344CB8AC3E}">
        <p14:creationId xmlns:p14="http://schemas.microsoft.com/office/powerpoint/2010/main" val="37156609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RCR: A scalable measure of influence well-correlated with expert opinion</a:t>
            </a:r>
            <a:endParaRPr lang="en-US" dirty="0"/>
          </a:p>
        </p:txBody>
      </p:sp>
      <p:pic>
        <p:nvPicPr>
          <p:cNvPr id="6" name="Content Placeholder 5"/>
          <p:cNvPicPr>
            <a:picLocks noGrp="1" noChangeAspect="1"/>
          </p:cNvPicPr>
          <p:nvPr>
            <p:ph idx="1"/>
          </p:nvPr>
        </p:nvPicPr>
        <p:blipFill>
          <a:blip r:embed="rId2"/>
          <a:stretch>
            <a:fillRect/>
          </a:stretch>
        </p:blipFill>
        <p:spPr>
          <a:xfrm>
            <a:off x="1028700" y="2220119"/>
            <a:ext cx="7086600" cy="3286125"/>
          </a:xfrm>
          <a:prstGeom prst="rect">
            <a:avLst/>
          </a:prstGeom>
        </p:spPr>
      </p:pic>
      <p:sp>
        <p:nvSpPr>
          <p:cNvPr id="7" name="TextBox 6"/>
          <p:cNvSpPr txBox="1"/>
          <p:nvPr/>
        </p:nvSpPr>
        <p:spPr>
          <a:xfrm>
            <a:off x="3429000" y="1905000"/>
            <a:ext cx="2960490" cy="369332"/>
          </a:xfrm>
          <a:prstGeom prst="rect">
            <a:avLst/>
          </a:prstGeom>
          <a:noFill/>
        </p:spPr>
        <p:txBody>
          <a:bodyPr wrap="none" rtlCol="0">
            <a:spAutoFit/>
          </a:bodyPr>
          <a:lstStyle/>
          <a:p>
            <a:r>
              <a:rPr lang="en-US" b="1" dirty="0" smtClean="0"/>
              <a:t>RCR vs. Expert Review Scores</a:t>
            </a:r>
            <a:endParaRPr lang="en-US" b="1" dirty="0"/>
          </a:p>
        </p:txBody>
      </p:sp>
    </p:spTree>
    <p:extLst>
      <p:ext uri="{BB962C8B-B14F-4D97-AF65-F5344CB8AC3E}">
        <p14:creationId xmlns:p14="http://schemas.microsoft.com/office/powerpoint/2010/main" val="10024926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i="1" dirty="0" err="1">
                <a:solidFill>
                  <a:schemeClr val="tx2">
                    <a:lumMod val="60000"/>
                    <a:lumOff val="40000"/>
                  </a:schemeClr>
                </a:solidFill>
              </a:rPr>
              <a:t>iCite</a:t>
            </a:r>
            <a:r>
              <a:rPr lang="en-US" sz="4000" dirty="0">
                <a:solidFill>
                  <a:schemeClr val="tx2">
                    <a:lumMod val="60000"/>
                    <a:lumOff val="40000"/>
                  </a:schemeClr>
                </a:solidFill>
              </a:rPr>
              <a:t>: a </a:t>
            </a:r>
            <a:r>
              <a:rPr lang="en-US" sz="4000" dirty="0" err="1">
                <a:solidFill>
                  <a:schemeClr val="tx2">
                    <a:lumMod val="60000"/>
                    <a:lumOff val="40000"/>
                  </a:schemeClr>
                </a:solidFill>
              </a:rPr>
              <a:t>bibliometrics</a:t>
            </a:r>
            <a:r>
              <a:rPr lang="en-US" sz="4000" dirty="0">
                <a:solidFill>
                  <a:schemeClr val="tx2">
                    <a:lumMod val="60000"/>
                    <a:lumOff val="40000"/>
                  </a:schemeClr>
                </a:solidFill>
              </a:rPr>
              <a:t> dashboard for NIH staff</a:t>
            </a:r>
          </a:p>
        </p:txBody>
      </p:sp>
      <p:sp>
        <p:nvSpPr>
          <p:cNvPr id="6" name="TextBox 5"/>
          <p:cNvSpPr txBox="1"/>
          <p:nvPr/>
        </p:nvSpPr>
        <p:spPr>
          <a:xfrm>
            <a:off x="-65315" y="5078327"/>
            <a:ext cx="2133276" cy="923330"/>
          </a:xfrm>
          <a:prstGeom prst="rect">
            <a:avLst/>
          </a:prstGeom>
          <a:noFill/>
        </p:spPr>
        <p:txBody>
          <a:bodyPr wrap="none" rtlCol="0">
            <a:spAutoFit/>
          </a:bodyPr>
          <a:lstStyle/>
          <a:p>
            <a:pPr algn="ctr"/>
            <a:r>
              <a:rPr lang="en-US" dirty="0" smtClean="0"/>
              <a:t>NIH-funded</a:t>
            </a:r>
          </a:p>
          <a:p>
            <a:pPr algn="ctr"/>
            <a:r>
              <a:rPr lang="en-US" dirty="0" smtClean="0"/>
              <a:t>investigator studying</a:t>
            </a:r>
          </a:p>
          <a:p>
            <a:pPr algn="ctr"/>
            <a:r>
              <a:rPr lang="en-US" dirty="0" smtClean="0"/>
              <a:t>axon guidance</a:t>
            </a:r>
            <a:endParaRPr lang="en-US" dirty="0"/>
          </a:p>
        </p:txBody>
      </p:sp>
      <p:sp>
        <p:nvSpPr>
          <p:cNvPr id="7" name="TextBox 6"/>
          <p:cNvSpPr txBox="1"/>
          <p:nvPr/>
        </p:nvSpPr>
        <p:spPr>
          <a:xfrm>
            <a:off x="103584" y="3505200"/>
            <a:ext cx="1768112" cy="923330"/>
          </a:xfrm>
          <a:prstGeom prst="rect">
            <a:avLst/>
          </a:prstGeom>
          <a:noFill/>
        </p:spPr>
        <p:txBody>
          <a:bodyPr wrap="none" rtlCol="0">
            <a:spAutoFit/>
          </a:bodyPr>
          <a:lstStyle/>
          <a:p>
            <a:pPr algn="ctr"/>
            <a:r>
              <a:rPr lang="en-US" dirty="0" smtClean="0"/>
              <a:t>Random sample</a:t>
            </a:r>
          </a:p>
          <a:p>
            <a:pPr algn="ctr"/>
            <a:r>
              <a:rPr lang="en-US" dirty="0" smtClean="0"/>
              <a:t>of non-NIH axon</a:t>
            </a:r>
          </a:p>
          <a:p>
            <a:pPr algn="ctr"/>
            <a:r>
              <a:rPr lang="en-US" dirty="0" smtClean="0"/>
              <a:t>guidance papers</a:t>
            </a:r>
            <a:endParaRPr lang="en-US" dirty="0"/>
          </a:p>
        </p:txBody>
      </p:sp>
      <p:grpSp>
        <p:nvGrpSpPr>
          <p:cNvPr id="17" name="Group 16"/>
          <p:cNvGrpSpPr/>
          <p:nvPr/>
        </p:nvGrpSpPr>
        <p:grpSpPr>
          <a:xfrm>
            <a:off x="1960409" y="2046516"/>
            <a:ext cx="6475904" cy="4345742"/>
            <a:chOff x="1960409" y="2046516"/>
            <a:chExt cx="6475904" cy="4345742"/>
          </a:xfrm>
        </p:grpSpPr>
        <p:grpSp>
          <p:nvGrpSpPr>
            <p:cNvPr id="3" name="Group 2"/>
            <p:cNvGrpSpPr/>
            <p:nvPr/>
          </p:nvGrpSpPr>
          <p:grpSpPr>
            <a:xfrm>
              <a:off x="1960409" y="2046516"/>
              <a:ext cx="6475904" cy="4345742"/>
              <a:chOff x="2216713" y="2900210"/>
              <a:chExt cx="5776913" cy="3876675"/>
            </a:xfrm>
          </p:grpSpPr>
          <p:pic>
            <p:nvPicPr>
              <p:cNvPr id="2" name="Picture 1"/>
              <p:cNvPicPr>
                <a:picLocks noChangeAspect="1"/>
              </p:cNvPicPr>
              <p:nvPr/>
            </p:nvPicPr>
            <p:blipFill>
              <a:blip r:embed="rId2"/>
              <a:stretch>
                <a:fillRect/>
              </a:stretch>
            </p:blipFill>
            <p:spPr>
              <a:xfrm>
                <a:off x="2216713" y="2900210"/>
                <a:ext cx="5776913" cy="3876675"/>
              </a:xfrm>
              <a:prstGeom prst="rect">
                <a:avLst/>
              </a:prstGeom>
            </p:spPr>
          </p:pic>
          <p:sp>
            <p:nvSpPr>
              <p:cNvPr id="8" name="Rectangle 7"/>
              <p:cNvSpPr/>
              <p:nvPr/>
            </p:nvSpPr>
            <p:spPr>
              <a:xfrm>
                <a:off x="5752276" y="3298372"/>
                <a:ext cx="2286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328" y="3299691"/>
                <a:ext cx="2286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52276" y="3472872"/>
                <a:ext cx="2286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58328" y="3472873"/>
                <a:ext cx="2286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6568561" y="2494333"/>
              <a:ext cx="256260" cy="170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568561" y="2688470"/>
              <a:ext cx="256260" cy="170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27590" y="2494333"/>
              <a:ext cx="256260" cy="170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27590" y="2688470"/>
              <a:ext cx="256260" cy="170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333648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Exercise: Analyzing a portfolio with </a:t>
            </a:r>
            <a:r>
              <a:rPr lang="en-US" i="1" dirty="0" err="1" smtClean="0"/>
              <a:t>iCite</a:t>
            </a:r>
            <a:endParaRPr lang="en-US" i="1" dirty="0"/>
          </a:p>
        </p:txBody>
      </p:sp>
      <p:sp>
        <p:nvSpPr>
          <p:cNvPr id="3" name="Content Placeholder 2"/>
          <p:cNvSpPr>
            <a:spLocks noGrp="1"/>
          </p:cNvSpPr>
          <p:nvPr>
            <p:ph idx="1"/>
          </p:nvPr>
        </p:nvSpPr>
        <p:spPr/>
        <p:txBody>
          <a:bodyPr>
            <a:normAutofit/>
          </a:bodyPr>
          <a:lstStyle/>
          <a:p>
            <a:r>
              <a:rPr lang="en-US" dirty="0" smtClean="0"/>
              <a:t>Public </a:t>
            </a:r>
            <a:r>
              <a:rPr lang="en-US" i="1" dirty="0" err="1" smtClean="0"/>
              <a:t>iCite</a:t>
            </a:r>
            <a:r>
              <a:rPr lang="en-US" dirty="0" smtClean="0"/>
              <a:t>:</a:t>
            </a:r>
          </a:p>
          <a:p>
            <a:pPr lvl="1"/>
            <a:r>
              <a:rPr lang="en-US" dirty="0" smtClean="0">
                <a:hlinkClick r:id="rId2"/>
              </a:rPr>
              <a:t>https://icite.od.nih.gov</a:t>
            </a:r>
            <a:endParaRPr lang="en-US" dirty="0" smtClean="0"/>
          </a:p>
          <a:p>
            <a:pPr lvl="1"/>
            <a:r>
              <a:rPr lang="en-US" dirty="0" smtClean="0"/>
              <a:t>Lower download limits (200 articles)</a:t>
            </a:r>
          </a:p>
          <a:p>
            <a:r>
              <a:rPr lang="en-US" dirty="0" smtClean="0"/>
              <a:t>NIH-internal </a:t>
            </a:r>
            <a:r>
              <a:rPr lang="en-US" i="1" dirty="0" err="1" smtClean="0"/>
              <a:t>iCite</a:t>
            </a:r>
            <a:r>
              <a:rPr lang="en-US" dirty="0" smtClean="0"/>
              <a:t>:</a:t>
            </a:r>
          </a:p>
          <a:p>
            <a:pPr lvl="1"/>
            <a:r>
              <a:rPr lang="en-US" dirty="0" smtClean="0">
                <a:hlinkClick r:id="rId3"/>
              </a:rPr>
              <a:t>http://icite-beta.od.nih.gov</a:t>
            </a:r>
            <a:endParaRPr lang="en-US" dirty="0" smtClean="0"/>
          </a:p>
          <a:p>
            <a:pPr lvl="1"/>
            <a:r>
              <a:rPr lang="en-US" dirty="0" smtClean="0"/>
              <a:t>High download limits (50,000)</a:t>
            </a:r>
          </a:p>
          <a:p>
            <a:r>
              <a:rPr lang="en-US" dirty="0" smtClean="0"/>
              <a:t>Start from grants search in </a:t>
            </a:r>
            <a:r>
              <a:rPr lang="en-US" i="1" dirty="0" err="1" smtClean="0"/>
              <a:t>iSearch</a:t>
            </a:r>
            <a:r>
              <a:rPr lang="en-US" dirty="0" smtClean="0"/>
              <a:t>:</a:t>
            </a:r>
          </a:p>
          <a:p>
            <a:pPr lvl="1"/>
            <a:r>
              <a:rPr lang="en-US" u="sng" dirty="0">
                <a:hlinkClick r:id="rId4"/>
              </a:rPr>
              <a:t>http://10.157.43.233:8080/iSearch</a:t>
            </a:r>
            <a:endParaRPr lang="en-US" u="sng" dirty="0"/>
          </a:p>
          <a:p>
            <a:pPr lvl="1"/>
            <a:endParaRPr lang="en-US" dirty="0"/>
          </a:p>
        </p:txBody>
      </p:sp>
    </p:spTree>
    <p:extLst>
      <p:ext uri="{BB962C8B-B14F-4D97-AF65-F5344CB8AC3E}">
        <p14:creationId xmlns:p14="http://schemas.microsoft.com/office/powerpoint/2010/main" val="35326196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Text Mining and </a:t>
            </a:r>
            <a:r>
              <a:rPr lang="en-US" dirty="0" err="1" smtClean="0"/>
              <a:t>Clustering:IN-SPIRE</a:t>
            </a:r>
            <a:endParaRPr lang="en-US" dirty="0"/>
          </a:p>
        </p:txBody>
      </p:sp>
      <p:sp>
        <p:nvSpPr>
          <p:cNvPr id="3" name="Content Placeholder 2"/>
          <p:cNvSpPr>
            <a:spLocks noGrp="1"/>
          </p:cNvSpPr>
          <p:nvPr>
            <p:ph idx="1"/>
          </p:nvPr>
        </p:nvSpPr>
        <p:spPr>
          <a:xfrm>
            <a:off x="457200" y="1295400"/>
            <a:ext cx="8229600" cy="5334000"/>
          </a:xfrm>
        </p:spPr>
        <p:txBody>
          <a:bodyPr>
            <a:normAutofit/>
          </a:bodyPr>
          <a:lstStyle/>
          <a:p>
            <a:r>
              <a:rPr lang="en-US" sz="2800" dirty="0" smtClean="0"/>
              <a:t>Developed by PNNL (Pacific Northwest National Laboratory)</a:t>
            </a:r>
          </a:p>
          <a:p>
            <a:endParaRPr lang="en-US" sz="2800" dirty="0" smtClean="0"/>
          </a:p>
          <a:p>
            <a:r>
              <a:rPr lang="en-US" sz="2800" dirty="0" smtClean="0"/>
              <a:t>Clusters free text and provides a useful overview of the scientific landscape of a portfolio</a:t>
            </a:r>
          </a:p>
          <a:p>
            <a:endParaRPr lang="en-US" sz="2800" dirty="0" smtClean="0"/>
          </a:p>
          <a:p>
            <a:r>
              <a:rPr lang="en-US" sz="2800" dirty="0" smtClean="0"/>
              <a:t>Free for government use</a:t>
            </a:r>
          </a:p>
          <a:p>
            <a:endParaRPr lang="en-US" sz="2800" dirty="0" smtClean="0"/>
          </a:p>
          <a:p>
            <a:r>
              <a:rPr lang="en-US" sz="2800" dirty="0">
                <a:hlinkClick r:id="rId2"/>
              </a:rPr>
              <a:t>http://in-spire.pnnl.gov/</a:t>
            </a:r>
            <a:endParaRPr lang="en-US" sz="2800" dirty="0"/>
          </a:p>
          <a:p>
            <a:pPr lvl="1"/>
            <a:endParaRPr lang="en-US" sz="2400" dirty="0"/>
          </a:p>
          <a:p>
            <a:endParaRPr lang="en-US" sz="2800" dirty="0"/>
          </a:p>
        </p:txBody>
      </p:sp>
      <p:grpSp>
        <p:nvGrpSpPr>
          <p:cNvPr id="4" name="Group 3"/>
          <p:cNvGrpSpPr/>
          <p:nvPr/>
        </p:nvGrpSpPr>
        <p:grpSpPr>
          <a:xfrm>
            <a:off x="6882462" y="6403905"/>
            <a:ext cx="2133600" cy="387267"/>
            <a:chOff x="6882462" y="6403905"/>
            <a:chExt cx="2133600" cy="387267"/>
          </a:xfrm>
        </p:grpSpPr>
        <p:pic>
          <p:nvPicPr>
            <p:cNvPr id="5" name="Picture 2" descr="C:\Users\linti\AppData\Local\Microsoft\Windows\Temporary Internet Files\Content.Outlook\WQOHE9HI\banner-nih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spTree>
    <p:extLst>
      <p:ext uri="{BB962C8B-B14F-4D97-AF65-F5344CB8AC3E}">
        <p14:creationId xmlns:p14="http://schemas.microsoft.com/office/powerpoint/2010/main" val="28939372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IN-SPIRE Text Processing</a:t>
            </a:r>
          </a:p>
        </p:txBody>
      </p:sp>
      <p:sp>
        <p:nvSpPr>
          <p:cNvPr id="4" name="Content Placeholder 3"/>
          <p:cNvSpPr>
            <a:spLocks noGrp="1"/>
          </p:cNvSpPr>
          <p:nvPr>
            <p:ph idx="1"/>
          </p:nvPr>
        </p:nvSpPr>
        <p:spPr/>
        <p:txBody>
          <a:bodyPr/>
          <a:lstStyle/>
          <a:p>
            <a:r>
              <a:rPr lang="en-US" dirty="0" smtClean="0"/>
              <a:t>Extract text from documents</a:t>
            </a:r>
          </a:p>
          <a:p>
            <a:pPr lvl="1"/>
            <a:r>
              <a:rPr lang="en-US" dirty="0" smtClean="0"/>
              <a:t>Create a mathematical vector for each document</a:t>
            </a:r>
          </a:p>
          <a:p>
            <a:r>
              <a:rPr lang="en-US" dirty="0" smtClean="0"/>
              <a:t>Organize according to key topics</a:t>
            </a:r>
          </a:p>
          <a:p>
            <a:pPr lvl="1"/>
            <a:r>
              <a:rPr lang="en-US" dirty="0" smtClean="0"/>
              <a:t>Cluster the document vectors in n-space</a:t>
            </a:r>
          </a:p>
          <a:p>
            <a:r>
              <a:rPr lang="en-US" dirty="0" smtClean="0"/>
              <a:t>Present each document as a “</a:t>
            </a:r>
            <a:r>
              <a:rPr lang="en-US" dirty="0" err="1" smtClean="0"/>
              <a:t>docustar</a:t>
            </a:r>
            <a:r>
              <a:rPr lang="en-US" dirty="0" smtClean="0"/>
              <a:t>” where proximity suggests similar themes</a:t>
            </a:r>
          </a:p>
          <a:p>
            <a:pPr lvl="1"/>
            <a:r>
              <a:rPr lang="en-US" dirty="0" smtClean="0"/>
              <a:t>Project the n-space clusters into a 2-D visualization</a:t>
            </a:r>
            <a:endParaRPr lang="en-US" dirty="0"/>
          </a:p>
        </p:txBody>
      </p:sp>
      <p:grpSp>
        <p:nvGrpSpPr>
          <p:cNvPr id="5" name="Group 4"/>
          <p:cNvGrpSpPr/>
          <p:nvPr/>
        </p:nvGrpSpPr>
        <p:grpSpPr>
          <a:xfrm>
            <a:off x="6882462" y="6403905"/>
            <a:ext cx="2133600" cy="387267"/>
            <a:chOff x="6882462" y="6403905"/>
            <a:chExt cx="2133600" cy="387267"/>
          </a:xfrm>
        </p:grpSpPr>
        <p:pic>
          <p:nvPicPr>
            <p:cNvPr id="6" name="Picture 2" descr="C:\Users\linti\AppData\Local\Microsoft\Windows\Temporary Internet Files\Content.Outlook\WQOHE9HI\banner-nih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spTree>
    <p:extLst>
      <p:ext uri="{BB962C8B-B14F-4D97-AF65-F5344CB8AC3E}">
        <p14:creationId xmlns:p14="http://schemas.microsoft.com/office/powerpoint/2010/main" val="19676863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2400"/>
            <a:ext cx="8229600" cy="1143000"/>
          </a:xfrm>
        </p:spPr>
        <p:txBody>
          <a:bodyPr vert="horz" lIns="91440" tIns="45720" rIns="91440" bIns="45720" rtlCol="0" anchor="ctr">
            <a:normAutofit/>
          </a:bodyPr>
          <a:lstStyle/>
          <a:p>
            <a:r>
              <a:rPr lang="en-US" dirty="0"/>
              <a:t>IN-SPIRE Analysis and Visualization</a:t>
            </a:r>
          </a:p>
        </p:txBody>
      </p:sp>
      <p:sp>
        <p:nvSpPr>
          <p:cNvPr id="3" name="Content Placeholder 2"/>
          <p:cNvSpPr>
            <a:spLocks noGrp="1"/>
          </p:cNvSpPr>
          <p:nvPr>
            <p:ph idx="1"/>
          </p:nvPr>
        </p:nvSpPr>
        <p:spPr>
          <a:xfrm>
            <a:off x="457200" y="1219200"/>
            <a:ext cx="8229600" cy="5029200"/>
          </a:xfrm>
        </p:spPr>
        <p:txBody>
          <a:bodyPr>
            <a:noAutofit/>
          </a:bodyPr>
          <a:lstStyle/>
          <a:p>
            <a:r>
              <a:rPr lang="en-US" sz="2800" dirty="0" smtClean="0"/>
              <a:t>Analysis</a:t>
            </a:r>
            <a:endParaRPr lang="en-US" sz="2800" dirty="0" smtClean="0">
              <a:solidFill>
                <a:prstClr val="black"/>
              </a:solidFill>
            </a:endParaRPr>
          </a:p>
          <a:p>
            <a:pPr lvl="1"/>
            <a:r>
              <a:rPr lang="en-US" sz="2400" dirty="0" smtClean="0">
                <a:solidFill>
                  <a:prstClr val="black"/>
                </a:solidFill>
              </a:rPr>
              <a:t>Thematic </a:t>
            </a:r>
            <a:r>
              <a:rPr lang="en-US" sz="2400" dirty="0">
                <a:solidFill>
                  <a:prstClr val="black"/>
                </a:solidFill>
              </a:rPr>
              <a:t>distribution by various metadata</a:t>
            </a:r>
          </a:p>
          <a:p>
            <a:pPr lvl="1"/>
            <a:r>
              <a:rPr lang="en-US" sz="2400" dirty="0">
                <a:solidFill>
                  <a:prstClr val="black"/>
                </a:solidFill>
              </a:rPr>
              <a:t>Query relationships and overlap</a:t>
            </a:r>
          </a:p>
          <a:p>
            <a:pPr lvl="1"/>
            <a:r>
              <a:rPr lang="en-US" sz="2400" dirty="0">
                <a:solidFill>
                  <a:prstClr val="black"/>
                </a:solidFill>
              </a:rPr>
              <a:t>Targeted search</a:t>
            </a:r>
          </a:p>
          <a:p>
            <a:pPr lvl="1"/>
            <a:r>
              <a:rPr lang="en-US" sz="2400" dirty="0">
                <a:solidFill>
                  <a:prstClr val="black"/>
                </a:solidFill>
              </a:rPr>
              <a:t>Time slicing</a:t>
            </a:r>
          </a:p>
          <a:p>
            <a:pPr lvl="1"/>
            <a:r>
              <a:rPr lang="en-US" sz="2400" dirty="0">
                <a:solidFill>
                  <a:prstClr val="black"/>
                </a:solidFill>
              </a:rPr>
              <a:t>Informed exploration and </a:t>
            </a:r>
            <a:r>
              <a:rPr lang="en-US" sz="2400" dirty="0" smtClean="0">
                <a:solidFill>
                  <a:prstClr val="black"/>
                </a:solidFill>
              </a:rPr>
              <a:t>discovery</a:t>
            </a:r>
            <a:endParaRPr lang="en-US" sz="2400" u="sng" dirty="0" smtClean="0"/>
          </a:p>
          <a:p>
            <a:endParaRPr lang="en-US" sz="2800" u="sng" dirty="0"/>
          </a:p>
          <a:p>
            <a:r>
              <a:rPr lang="en-US" sz="2800" dirty="0" smtClean="0"/>
              <a:t>Visualization</a:t>
            </a:r>
            <a:endParaRPr lang="en-US" sz="2800" dirty="0"/>
          </a:p>
          <a:p>
            <a:pPr lvl="1"/>
            <a:r>
              <a:rPr lang="en-US" sz="2400" dirty="0" smtClean="0"/>
              <a:t>Galaxy View permits intuitive interaction to explore the dataset</a:t>
            </a:r>
          </a:p>
          <a:p>
            <a:pPr lvl="1"/>
            <a:r>
              <a:rPr lang="en-US" sz="2400" dirty="0" smtClean="0"/>
              <a:t>Theme View </a:t>
            </a:r>
            <a:r>
              <a:rPr lang="en-US" sz="2400" dirty="0"/>
              <a:t>provides a 3-D representation </a:t>
            </a:r>
            <a:r>
              <a:rPr lang="en-US" sz="2400" dirty="0" smtClean="0"/>
              <a:t>of clusters</a:t>
            </a:r>
            <a:endParaRPr lang="en-US" sz="3200" dirty="0" smtClean="0"/>
          </a:p>
          <a:p>
            <a:endParaRPr lang="en-US" sz="3600" dirty="0" smtClean="0"/>
          </a:p>
          <a:p>
            <a:endParaRPr lang="en-US" sz="3600" dirty="0"/>
          </a:p>
        </p:txBody>
      </p:sp>
      <p:grpSp>
        <p:nvGrpSpPr>
          <p:cNvPr id="10" name="Group 9"/>
          <p:cNvGrpSpPr/>
          <p:nvPr/>
        </p:nvGrpSpPr>
        <p:grpSpPr>
          <a:xfrm>
            <a:off x="6882462" y="6403905"/>
            <a:ext cx="2133600" cy="387267"/>
            <a:chOff x="6882462" y="6403905"/>
            <a:chExt cx="2133600" cy="387267"/>
          </a:xfrm>
        </p:grpSpPr>
        <p:pic>
          <p:nvPicPr>
            <p:cNvPr id="13" name="Picture 2" descr="C:\Users\linti\AppData\Local\Microsoft\Windows\Temporary Internet Files\Content.Outlook\WQOHE9HI\banner-nih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spTree>
    <p:extLst>
      <p:ext uri="{BB962C8B-B14F-4D97-AF65-F5344CB8AC3E}">
        <p14:creationId xmlns:p14="http://schemas.microsoft.com/office/powerpoint/2010/main" val="28981679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9447"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52400"/>
            <a:ext cx="16002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3581400" cy="1143000"/>
          </a:xfrm>
        </p:spPr>
        <p:txBody>
          <a:bodyPr>
            <a:normAutofit fontScale="90000"/>
          </a:bodyPr>
          <a:lstStyle/>
          <a:p>
            <a:pPr algn="l"/>
            <a:r>
              <a:rPr lang="en-US" dirty="0" smtClean="0">
                <a:solidFill>
                  <a:srgbClr val="FFFF00"/>
                </a:solidFill>
              </a:rPr>
              <a:t>Galaxy View:</a:t>
            </a:r>
            <a:br>
              <a:rPr lang="en-US" dirty="0" smtClean="0">
                <a:solidFill>
                  <a:srgbClr val="FFFF00"/>
                </a:solidFill>
              </a:rPr>
            </a:br>
            <a:r>
              <a:rPr lang="en-US" sz="3600" dirty="0" smtClean="0">
                <a:solidFill>
                  <a:srgbClr val="FFFF00"/>
                </a:solidFill>
              </a:rPr>
              <a:t>2013 “Stem Cell”</a:t>
            </a:r>
            <a:endParaRPr lang="en-US" dirty="0">
              <a:solidFill>
                <a:srgbClr val="FFFF00"/>
              </a:solidFill>
            </a:endParaRPr>
          </a:p>
        </p:txBody>
      </p:sp>
    </p:spTree>
    <p:extLst>
      <p:ext uri="{BB962C8B-B14F-4D97-AF65-F5344CB8AC3E}">
        <p14:creationId xmlns:p14="http://schemas.microsoft.com/office/powerpoint/2010/main" val="33656601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1"/>
            <a:ext cx="9149448"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52400"/>
            <a:ext cx="16002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4191000" cy="1143000"/>
          </a:xfrm>
        </p:spPr>
        <p:txBody>
          <a:bodyPr>
            <a:normAutofit/>
          </a:bodyPr>
          <a:lstStyle/>
          <a:p>
            <a:pPr algn="l"/>
            <a:r>
              <a:rPr lang="en-US" dirty="0" smtClean="0">
                <a:solidFill>
                  <a:srgbClr val="FFFF00"/>
                </a:solidFill>
              </a:rPr>
              <a:t>Highlight Groups</a:t>
            </a:r>
            <a:endParaRPr lang="en-US" dirty="0">
              <a:solidFill>
                <a:srgbClr val="FFFF00"/>
              </a:solidFill>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09676"/>
            <a:ext cx="1590675"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4863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304800"/>
            <a:ext cx="8229600" cy="1143000"/>
          </a:xfrm>
        </p:spPr>
        <p:txBody>
          <a:bodyPr vert="horz" lIns="91440" tIns="45720" rIns="91440" bIns="45720" rtlCol="0" anchor="ctr">
            <a:normAutofit/>
          </a:bodyPr>
          <a:lstStyle/>
          <a:p>
            <a:r>
              <a:rPr lang="en-US" dirty="0" smtClean="0">
                <a:solidFill>
                  <a:srgbClr val="FFFF00"/>
                </a:solidFill>
              </a:rPr>
              <a:t>Drill Down</a:t>
            </a:r>
            <a:endParaRPr lang="en-US" dirty="0">
              <a:solidFill>
                <a:srgbClr val="FFFF00"/>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4233182" cy="5487458"/>
          </a:xfrm>
          <a:prstGeom prst="rect">
            <a:avLst/>
          </a:prstGeom>
          <a:noFill/>
          <a:ln w="9525">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2782" y="914400"/>
            <a:ext cx="4191000" cy="5484223"/>
          </a:xfrm>
          <a:prstGeom prst="rect">
            <a:avLst/>
          </a:prstGeom>
          <a:noFill/>
          <a:ln w="9525">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
        <p:nvSpPr>
          <p:cNvPr id="3" name="Right Arrow 2"/>
          <p:cNvSpPr/>
          <p:nvPr/>
        </p:nvSpPr>
        <p:spPr>
          <a:xfrm>
            <a:off x="4004582" y="1371600"/>
            <a:ext cx="1143000" cy="30480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5846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937876" cy="1362075"/>
          </a:xfrm>
        </p:spPr>
        <p:txBody>
          <a:bodyPr/>
          <a:lstStyle/>
          <a:p>
            <a:r>
              <a:rPr lang="en-US" dirty="0" smtClean="0"/>
              <a:t>Why do we Carry out Analyses?</a:t>
            </a:r>
            <a:endParaRPr lang="en-US" dirty="0"/>
          </a:p>
        </p:txBody>
      </p:sp>
      <p:sp>
        <p:nvSpPr>
          <p:cNvPr id="3" name="Text Placeholder 2"/>
          <p:cNvSpPr>
            <a:spLocks noGrp="1"/>
          </p:cNvSpPr>
          <p:nvPr>
            <p:ph type="body" idx="1"/>
          </p:nvPr>
        </p:nvSpPr>
        <p:spPr/>
        <p:txBody>
          <a:bodyPr/>
          <a:lstStyle/>
          <a:p>
            <a:endParaRPr lang="en-US"/>
          </a:p>
        </p:txBody>
      </p:sp>
      <p:grpSp>
        <p:nvGrpSpPr>
          <p:cNvPr id="4" name="Group 3"/>
          <p:cNvGrpSpPr/>
          <p:nvPr/>
        </p:nvGrpSpPr>
        <p:grpSpPr>
          <a:xfrm>
            <a:off x="6882462" y="6403905"/>
            <a:ext cx="2133600" cy="387267"/>
            <a:chOff x="6882462" y="6403905"/>
            <a:chExt cx="2133600" cy="387267"/>
          </a:xfrm>
        </p:grpSpPr>
        <p:pic>
          <p:nvPicPr>
            <p:cNvPr id="5" name="Picture 2" descr="C:\Users\linti\AppData\Local\Microsoft\Windows\Temporary Internet Files\Content.Outlook\WQOHE9HI\banner-nih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spTree>
    <p:extLst>
      <p:ext uri="{BB962C8B-B14F-4D97-AF65-F5344CB8AC3E}">
        <p14:creationId xmlns:p14="http://schemas.microsoft.com/office/powerpoint/2010/main" val="6329275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normAutofit/>
          </a:bodyPr>
          <a:lstStyle/>
          <a:p>
            <a:r>
              <a:rPr lang="en-US" dirty="0" err="1" smtClean="0"/>
              <a:t>ThemeView</a:t>
            </a:r>
            <a:r>
              <a:rPr lang="en-US" dirty="0" smtClean="0"/>
              <a:t> Classic</a:t>
            </a:r>
            <a:endParaRPr lang="en-US" dirty="0"/>
          </a:p>
        </p:txBody>
      </p:sp>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92" t="14174" r="16042" b="9181"/>
          <a:stretch/>
        </p:blipFill>
        <p:spPr bwMode="auto">
          <a:xfrm>
            <a:off x="914400" y="1219200"/>
            <a:ext cx="7366431" cy="493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25773" y="6273225"/>
            <a:ext cx="1018227" cy="584775"/>
          </a:xfrm>
          <a:prstGeom prst="rect">
            <a:avLst/>
          </a:prstGeom>
          <a:noFill/>
        </p:spPr>
        <p:txBody>
          <a:bodyPr wrap="none" rtlCol="0">
            <a:spAutoFit/>
          </a:bodyPr>
          <a:lstStyle/>
          <a:p>
            <a:r>
              <a:rPr lang="en-US" sz="3200" dirty="0" smtClean="0"/>
              <a:t>2009</a:t>
            </a:r>
            <a:endParaRPr lang="en-US" sz="3200" dirty="0"/>
          </a:p>
        </p:txBody>
      </p:sp>
      <p:sp>
        <p:nvSpPr>
          <p:cNvPr id="6" name="TextBox 5"/>
          <p:cNvSpPr txBox="1"/>
          <p:nvPr/>
        </p:nvSpPr>
        <p:spPr>
          <a:xfrm>
            <a:off x="6947736" y="5787628"/>
            <a:ext cx="1339919" cy="369332"/>
          </a:xfrm>
          <a:prstGeom prst="rect">
            <a:avLst/>
          </a:prstGeom>
          <a:noFill/>
        </p:spPr>
        <p:txBody>
          <a:bodyPr wrap="none" rtlCol="0">
            <a:spAutoFit/>
          </a:bodyPr>
          <a:lstStyle/>
          <a:p>
            <a:r>
              <a:rPr lang="en-US" dirty="0" smtClean="0">
                <a:solidFill>
                  <a:schemeClr val="accent3">
                    <a:lumMod val="40000"/>
                    <a:lumOff val="60000"/>
                  </a:schemeClr>
                </a:solidFill>
              </a:rPr>
              <a:t>291 Projects</a:t>
            </a:r>
            <a:endParaRPr lang="en-US" dirty="0">
              <a:solidFill>
                <a:schemeClr val="accent3">
                  <a:lumMod val="40000"/>
                  <a:lumOff val="60000"/>
                </a:schemeClr>
              </a:solidFill>
            </a:endParaRPr>
          </a:p>
        </p:txBody>
      </p:sp>
    </p:spTree>
    <p:extLst>
      <p:ext uri="{BB962C8B-B14F-4D97-AF65-F5344CB8AC3E}">
        <p14:creationId xmlns:p14="http://schemas.microsoft.com/office/powerpoint/2010/main" val="42132577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Mining and Clustering: Carrot</a:t>
            </a:r>
            <a:endParaRPr lang="en-US" dirty="0"/>
          </a:p>
        </p:txBody>
      </p:sp>
      <p:sp>
        <p:nvSpPr>
          <p:cNvPr id="3" name="Content Placeholder 2"/>
          <p:cNvSpPr>
            <a:spLocks noGrp="1"/>
          </p:cNvSpPr>
          <p:nvPr>
            <p:ph idx="1"/>
          </p:nvPr>
        </p:nvSpPr>
        <p:spPr/>
        <p:txBody>
          <a:bodyPr>
            <a:normAutofit fontScale="92500"/>
          </a:bodyPr>
          <a:lstStyle/>
          <a:p>
            <a:r>
              <a:rPr lang="en-US" dirty="0" smtClean="0"/>
              <a:t>Carrot</a:t>
            </a:r>
            <a:r>
              <a:rPr lang="en-US" baseline="30000" dirty="0" smtClean="0"/>
              <a:t>2</a:t>
            </a:r>
            <a:r>
              <a:rPr lang="en-US" dirty="0"/>
              <a:t> is a framework for building document clustering </a:t>
            </a:r>
            <a:r>
              <a:rPr lang="en-US" dirty="0" smtClean="0"/>
              <a:t>engines</a:t>
            </a:r>
          </a:p>
          <a:p>
            <a:pPr lvl="1"/>
            <a:r>
              <a:rPr lang="en-US" dirty="0" smtClean="0"/>
              <a:t>Two specialized </a:t>
            </a:r>
            <a:r>
              <a:rPr lang="en-US" dirty="0"/>
              <a:t>document clustering </a:t>
            </a:r>
            <a:r>
              <a:rPr lang="en-US" dirty="0" smtClean="0"/>
              <a:t>algorithms</a:t>
            </a:r>
          </a:p>
          <a:p>
            <a:pPr lvl="1"/>
            <a:r>
              <a:rPr lang="en-US" dirty="0" smtClean="0"/>
              <a:t>Ready-to-use </a:t>
            </a:r>
            <a:r>
              <a:rPr lang="en-US" dirty="0"/>
              <a:t>components for fetching search results from various sources such as public search </a:t>
            </a:r>
            <a:r>
              <a:rPr lang="en-US" dirty="0" smtClean="0"/>
              <a:t>engines</a:t>
            </a:r>
            <a:endParaRPr lang="en-US" dirty="0" smtClean="0">
              <a:hlinkClick r:id="rId2"/>
            </a:endParaRPr>
          </a:p>
          <a:p>
            <a:endParaRPr lang="en-US" dirty="0">
              <a:hlinkClick r:id="rId2"/>
            </a:endParaRPr>
          </a:p>
          <a:p>
            <a:r>
              <a:rPr lang="en-US" dirty="0" smtClean="0">
                <a:hlinkClick r:id="rId2"/>
              </a:rPr>
              <a:t>http</a:t>
            </a:r>
            <a:r>
              <a:rPr lang="en-US" dirty="0">
                <a:hlinkClick r:id="rId2"/>
              </a:rPr>
              <a:t>://</a:t>
            </a:r>
            <a:r>
              <a:rPr lang="en-US" dirty="0" smtClean="0">
                <a:hlinkClick r:id="rId2"/>
              </a:rPr>
              <a:t>carrotsearch.com/opensource-overview</a:t>
            </a:r>
            <a:endParaRPr lang="en-US" dirty="0" smtClean="0"/>
          </a:p>
          <a:p>
            <a:r>
              <a:rPr lang="en-US" dirty="0">
                <a:hlinkClick r:id="rId3"/>
              </a:rPr>
              <a:t>http://search.carrot2.org/stable/search</a:t>
            </a:r>
            <a:endParaRPr lang="en-US" dirty="0" smtClean="0"/>
          </a:p>
        </p:txBody>
      </p:sp>
      <p:grpSp>
        <p:nvGrpSpPr>
          <p:cNvPr id="4" name="Group 3"/>
          <p:cNvGrpSpPr/>
          <p:nvPr/>
        </p:nvGrpSpPr>
        <p:grpSpPr>
          <a:xfrm>
            <a:off x="6882462" y="6403905"/>
            <a:ext cx="2133600" cy="387267"/>
            <a:chOff x="6882462" y="6403905"/>
            <a:chExt cx="2133600" cy="387267"/>
          </a:xfrm>
        </p:grpSpPr>
        <p:pic>
          <p:nvPicPr>
            <p:cNvPr id="5" name="Picture 2" descr="C:\Users\linti\AppData\Local\Microsoft\Windows\Temporary Internet Files\Content.Outlook\WQOHE9HI\banner-nih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spTree>
    <p:extLst>
      <p:ext uri="{BB962C8B-B14F-4D97-AF65-F5344CB8AC3E}">
        <p14:creationId xmlns:p14="http://schemas.microsoft.com/office/powerpoint/2010/main" val="1572801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 y="685800"/>
            <a:ext cx="8908797"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6882462" y="6403905"/>
            <a:ext cx="2133600" cy="387267"/>
            <a:chOff x="6882462" y="6403905"/>
            <a:chExt cx="2133600" cy="387267"/>
          </a:xfrm>
        </p:grpSpPr>
        <p:pic>
          <p:nvPicPr>
            <p:cNvPr id="4" name="Picture 2" descr="C:\Users\linti\AppData\Local\Microsoft\Windows\Temporary Internet Files\Content.Outlook\WQOHE9HI\banner-nih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spTree>
    <p:extLst>
      <p:ext uri="{BB962C8B-B14F-4D97-AF65-F5344CB8AC3E}">
        <p14:creationId xmlns:p14="http://schemas.microsoft.com/office/powerpoint/2010/main" val="30161039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260639"/>
            <a:ext cx="5429250" cy="6597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6882462" y="6403905"/>
            <a:ext cx="2133600" cy="387267"/>
            <a:chOff x="6882462" y="6403905"/>
            <a:chExt cx="2133600" cy="387267"/>
          </a:xfrm>
        </p:grpSpPr>
        <p:pic>
          <p:nvPicPr>
            <p:cNvPr id="4" name="Picture 2" descr="C:\Users\linti\AppData\Local\Microsoft\Windows\Temporary Internet Files\Content.Outlook\WQOHE9HI\banner-nih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spTree>
    <p:extLst>
      <p:ext uri="{BB962C8B-B14F-4D97-AF65-F5344CB8AC3E}">
        <p14:creationId xmlns:p14="http://schemas.microsoft.com/office/powerpoint/2010/main" val="13179731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175" y="94049"/>
            <a:ext cx="4772025" cy="676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6882462" y="6403905"/>
            <a:ext cx="2133600" cy="387267"/>
            <a:chOff x="6882462" y="6403905"/>
            <a:chExt cx="2133600" cy="387267"/>
          </a:xfrm>
        </p:grpSpPr>
        <p:pic>
          <p:nvPicPr>
            <p:cNvPr id="4" name="Picture 2" descr="C:\Users\linti\AppData\Local\Microsoft\Windows\Temporary Internet Files\Content.Outlook\WQOHE9HI\banner-nih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spTree>
    <p:extLst>
      <p:ext uri="{BB962C8B-B14F-4D97-AF65-F5344CB8AC3E}">
        <p14:creationId xmlns:p14="http://schemas.microsoft.com/office/powerpoint/2010/main" val="39068260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lumMod val="60000"/>
                    <a:lumOff val="40000"/>
                  </a:schemeClr>
                </a:solidFill>
              </a:rPr>
              <a:t>Network Analysis Tools</a:t>
            </a:r>
          </a:p>
        </p:txBody>
      </p:sp>
      <p:sp>
        <p:nvSpPr>
          <p:cNvPr id="3" name="Content Placeholder 2"/>
          <p:cNvSpPr>
            <a:spLocks noGrp="1"/>
          </p:cNvSpPr>
          <p:nvPr>
            <p:ph sz="half" idx="1"/>
          </p:nvPr>
        </p:nvSpPr>
        <p:spPr>
          <a:xfrm>
            <a:off x="457200" y="1600200"/>
            <a:ext cx="8305800" cy="4525963"/>
          </a:xfrm>
          <a:solidFill>
            <a:schemeClr val="bg1">
              <a:lumMod val="95000"/>
            </a:schemeClr>
          </a:solidFill>
          <a:ln>
            <a:solidFill>
              <a:schemeClr val="accent1"/>
            </a:solidFill>
          </a:ln>
        </p:spPr>
        <p:txBody>
          <a:bodyPr>
            <a:normAutofit/>
          </a:bodyPr>
          <a:lstStyle/>
          <a:p>
            <a:pPr marL="0" indent="0">
              <a:buNone/>
            </a:pPr>
            <a:r>
              <a:rPr lang="en-US" sz="3600" b="1" dirty="0" smtClean="0"/>
              <a:t>Sci2</a:t>
            </a:r>
          </a:p>
          <a:p>
            <a:r>
              <a:rPr lang="en-US" dirty="0" smtClean="0"/>
              <a:t>Supports </a:t>
            </a:r>
            <a:r>
              <a:rPr lang="en-US" dirty="0"/>
              <a:t>the </a:t>
            </a:r>
            <a:r>
              <a:rPr lang="en-US" dirty="0" smtClean="0"/>
              <a:t>temporal, topical and </a:t>
            </a:r>
            <a:r>
              <a:rPr lang="en-US" dirty="0"/>
              <a:t>network analysis, and visualization of scholarly </a:t>
            </a:r>
            <a:r>
              <a:rPr lang="en-US" dirty="0" smtClean="0"/>
              <a:t>datasets</a:t>
            </a:r>
          </a:p>
          <a:p>
            <a:r>
              <a:rPr lang="en-US" dirty="0" smtClean="0"/>
              <a:t>Free software</a:t>
            </a:r>
          </a:p>
          <a:p>
            <a:r>
              <a:rPr lang="en-US" dirty="0">
                <a:hlinkClick r:id="rId2"/>
              </a:rPr>
              <a:t>https://sci2.cns.iu.edu/user/index.php</a:t>
            </a:r>
            <a:endParaRPr lang="en-US" dirty="0"/>
          </a:p>
          <a:p>
            <a:endParaRPr lang="en-US" dirty="0"/>
          </a:p>
        </p:txBody>
      </p:sp>
      <p:grpSp>
        <p:nvGrpSpPr>
          <p:cNvPr id="5" name="Group 4"/>
          <p:cNvGrpSpPr/>
          <p:nvPr/>
        </p:nvGrpSpPr>
        <p:grpSpPr>
          <a:xfrm>
            <a:off x="6882462" y="6403905"/>
            <a:ext cx="2133600" cy="387267"/>
            <a:chOff x="6882462" y="6403905"/>
            <a:chExt cx="2133600" cy="387267"/>
          </a:xfrm>
        </p:grpSpPr>
        <p:pic>
          <p:nvPicPr>
            <p:cNvPr id="6" name="Picture 2" descr="C:\Users\linti\AppData\Local\Microsoft\Windows\Temporary Internet Files\Content.Outlook\WQOHE9HI\banner-nih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spTree>
    <p:extLst>
      <p:ext uri="{BB962C8B-B14F-4D97-AF65-F5344CB8AC3E}">
        <p14:creationId xmlns:p14="http://schemas.microsoft.com/office/powerpoint/2010/main" val="4853021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srcRect l="47250" t="17984" r="13750" b="59535"/>
          <a:stretch>
            <a:fillRect/>
          </a:stretch>
        </p:blipFill>
        <p:spPr bwMode="auto">
          <a:xfrm rot="5400000">
            <a:off x="3869700" y="2859611"/>
            <a:ext cx="4184298" cy="1458393"/>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srcRect l="37500" t="17984" r="52500" b="59535"/>
          <a:stretch>
            <a:fillRect/>
          </a:stretch>
        </p:blipFill>
        <p:spPr bwMode="auto">
          <a:xfrm rot="7168241">
            <a:off x="6881267" y="5288641"/>
            <a:ext cx="1072907" cy="1458389"/>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l="37500" t="39690" r="13875" b="26047"/>
          <a:stretch>
            <a:fillRect/>
          </a:stretch>
        </p:blipFill>
        <p:spPr bwMode="auto">
          <a:xfrm rot="16200000">
            <a:off x="5169612" y="2161977"/>
            <a:ext cx="5216959" cy="2222914"/>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l="23750" t="12899" r="30000" b="27649"/>
          <a:stretch>
            <a:fillRect/>
          </a:stretch>
        </p:blipFill>
        <p:spPr bwMode="auto">
          <a:xfrm>
            <a:off x="228600" y="737237"/>
            <a:ext cx="5544820" cy="5818783"/>
          </a:xfrm>
          <a:prstGeom prst="rect">
            <a:avLst/>
          </a:prstGeom>
          <a:noFill/>
          <a:ln w="9525">
            <a:noFill/>
            <a:miter lim="800000"/>
            <a:headEnd/>
            <a:tailEnd/>
          </a:ln>
        </p:spPr>
      </p:pic>
      <p:sp>
        <p:nvSpPr>
          <p:cNvPr id="6" name="TextBox 5"/>
          <p:cNvSpPr txBox="1"/>
          <p:nvPr/>
        </p:nvSpPr>
        <p:spPr>
          <a:xfrm>
            <a:off x="990094" y="1091113"/>
            <a:ext cx="861518" cy="369332"/>
          </a:xfrm>
          <a:prstGeom prst="rect">
            <a:avLst/>
          </a:prstGeom>
          <a:noFill/>
        </p:spPr>
        <p:txBody>
          <a:bodyPr wrap="none" rtlCol="0">
            <a:spAutoFit/>
          </a:bodyPr>
          <a:lstStyle/>
          <a:p>
            <a:pPr fontAlgn="auto">
              <a:spcBef>
                <a:spcPts val="0"/>
              </a:spcBef>
              <a:spcAft>
                <a:spcPts val="0"/>
              </a:spcAft>
            </a:pPr>
            <a:r>
              <a:rPr lang="en-US" b="1" dirty="0" smtClean="0">
                <a:solidFill>
                  <a:srgbClr val="C00000"/>
                </a:solidFill>
                <a:latin typeface="Calibri"/>
              </a:rPr>
              <a:t>Europe</a:t>
            </a:r>
            <a:endParaRPr lang="en-US" b="1" dirty="0">
              <a:solidFill>
                <a:srgbClr val="C00000"/>
              </a:solidFill>
              <a:latin typeface="Calibri"/>
            </a:endParaRPr>
          </a:p>
        </p:txBody>
      </p:sp>
      <p:sp>
        <p:nvSpPr>
          <p:cNvPr id="7" name="TextBox 6"/>
          <p:cNvSpPr txBox="1"/>
          <p:nvPr/>
        </p:nvSpPr>
        <p:spPr>
          <a:xfrm>
            <a:off x="3476986" y="2955292"/>
            <a:ext cx="736099" cy="369332"/>
          </a:xfrm>
          <a:prstGeom prst="rect">
            <a:avLst/>
          </a:prstGeom>
          <a:noFill/>
        </p:spPr>
        <p:txBody>
          <a:bodyPr wrap="none" rtlCol="0">
            <a:spAutoFit/>
          </a:bodyPr>
          <a:lstStyle/>
          <a:p>
            <a:pPr fontAlgn="auto">
              <a:spcBef>
                <a:spcPts val="0"/>
              </a:spcBef>
              <a:spcAft>
                <a:spcPts val="0"/>
              </a:spcAft>
            </a:pPr>
            <a:r>
              <a:rPr lang="en-US" b="1" dirty="0" smtClean="0">
                <a:solidFill>
                  <a:srgbClr val="C00000"/>
                </a:solidFill>
                <a:latin typeface="Calibri"/>
              </a:rPr>
              <a:t>Japan</a:t>
            </a:r>
            <a:endParaRPr lang="en-US" b="1" dirty="0">
              <a:solidFill>
                <a:srgbClr val="C00000"/>
              </a:solidFill>
              <a:latin typeface="Calibri"/>
            </a:endParaRPr>
          </a:p>
        </p:txBody>
      </p:sp>
      <p:sp>
        <p:nvSpPr>
          <p:cNvPr id="4" name="Oval 3"/>
          <p:cNvSpPr/>
          <p:nvPr/>
        </p:nvSpPr>
        <p:spPr>
          <a:xfrm rot="16200000">
            <a:off x="2554599" y="3253047"/>
            <a:ext cx="4020400" cy="1955411"/>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284870" y="6396335"/>
            <a:ext cx="3979166" cy="461665"/>
          </a:xfrm>
          <a:prstGeom prst="rect">
            <a:avLst/>
          </a:prstGeom>
          <a:ln>
            <a:noFill/>
          </a:ln>
        </p:spPr>
        <p:txBody>
          <a:bodyPr wrap="none">
            <a:spAutoFit/>
          </a:bodyPr>
          <a:lstStyle/>
          <a:p>
            <a:pPr fontAlgn="auto">
              <a:spcBef>
                <a:spcPts val="0"/>
              </a:spcBef>
              <a:spcAft>
                <a:spcPts val="0"/>
              </a:spcAft>
            </a:pPr>
            <a:r>
              <a:rPr lang="en-US" sz="2400" b="1" dirty="0" smtClean="0">
                <a:solidFill>
                  <a:srgbClr val="C00000"/>
                </a:solidFill>
                <a:latin typeface="Calibri"/>
              </a:rPr>
              <a:t>FY09 Co-authorship Networks</a:t>
            </a:r>
            <a:endParaRPr lang="en-US" sz="2400" dirty="0">
              <a:solidFill>
                <a:srgbClr val="C00000"/>
              </a:solidFill>
              <a:latin typeface="Calibri"/>
            </a:endParaRPr>
          </a:p>
        </p:txBody>
      </p:sp>
      <p:sp>
        <p:nvSpPr>
          <p:cNvPr id="11" name="Rectangle 10"/>
          <p:cNvSpPr/>
          <p:nvPr/>
        </p:nvSpPr>
        <p:spPr>
          <a:xfrm>
            <a:off x="5453878" y="1335214"/>
            <a:ext cx="1312606" cy="235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959601" y="700340"/>
            <a:ext cx="580993" cy="369332"/>
          </a:xfrm>
          <a:prstGeom prst="rect">
            <a:avLst/>
          </a:prstGeom>
          <a:noFill/>
        </p:spPr>
        <p:txBody>
          <a:bodyPr wrap="none" rtlCol="0">
            <a:spAutoFit/>
          </a:bodyPr>
          <a:lstStyle/>
          <a:p>
            <a:pPr fontAlgn="auto">
              <a:spcBef>
                <a:spcPts val="0"/>
              </a:spcBef>
              <a:spcAft>
                <a:spcPts val="0"/>
              </a:spcAft>
            </a:pPr>
            <a:r>
              <a:rPr lang="en-US" b="1" dirty="0" smtClean="0">
                <a:solidFill>
                  <a:srgbClr val="C00000"/>
                </a:solidFill>
                <a:latin typeface="Calibri"/>
              </a:rPr>
              <a:t>USA</a:t>
            </a:r>
            <a:endParaRPr lang="en-US" b="1" dirty="0">
              <a:solidFill>
                <a:srgbClr val="C00000"/>
              </a:solidFill>
              <a:latin typeface="Calibri"/>
            </a:endParaRPr>
          </a:p>
        </p:txBody>
      </p:sp>
      <p:sp>
        <p:nvSpPr>
          <p:cNvPr id="16" name="Title 3"/>
          <p:cNvSpPr txBox="1">
            <a:spLocks/>
          </p:cNvSpPr>
          <p:nvPr/>
        </p:nvSpPr>
        <p:spPr>
          <a:xfrm>
            <a:off x="0" y="0"/>
            <a:ext cx="9144000" cy="11430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tx2">
                    <a:lumMod val="60000"/>
                    <a:lumOff val="40000"/>
                  </a:schemeClr>
                </a:solidFill>
              </a:rPr>
              <a:t>Is there collaboration in my field?</a:t>
            </a:r>
            <a:endParaRPr lang="en-US" sz="3600" dirty="0">
              <a:solidFill>
                <a:schemeClr val="tx2">
                  <a:lumMod val="60000"/>
                  <a:lumOff val="40000"/>
                </a:schemeClr>
              </a:solidFill>
            </a:endParaRPr>
          </a:p>
        </p:txBody>
      </p:sp>
    </p:spTree>
    <p:extLst>
      <p:ext uri="{BB962C8B-B14F-4D97-AF65-F5344CB8AC3E}">
        <p14:creationId xmlns:p14="http://schemas.microsoft.com/office/powerpoint/2010/main" val="34483613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6331" y="1056290"/>
            <a:ext cx="8724352" cy="5177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7567" t="1591" r="28108"/>
          <a:stretch/>
        </p:blipFill>
        <p:spPr>
          <a:xfrm>
            <a:off x="292321" y="3902413"/>
            <a:ext cx="2580548" cy="2029329"/>
          </a:xfrm>
          <a:prstGeom prst="rect">
            <a:avLst/>
          </a:prstGeom>
        </p:spPr>
      </p:pic>
      <p:sp>
        <p:nvSpPr>
          <p:cNvPr id="8" name="TextBox 7"/>
          <p:cNvSpPr txBox="1"/>
          <p:nvPr/>
        </p:nvSpPr>
        <p:spPr>
          <a:xfrm>
            <a:off x="166331" y="6158585"/>
            <a:ext cx="2706538" cy="369332"/>
          </a:xfrm>
          <a:prstGeom prst="rect">
            <a:avLst/>
          </a:prstGeom>
          <a:noFill/>
        </p:spPr>
        <p:txBody>
          <a:bodyPr wrap="square" rtlCol="0">
            <a:spAutoFit/>
          </a:bodyPr>
          <a:lstStyle/>
          <a:p>
            <a:pPr algn="ctr"/>
            <a:r>
              <a:rPr lang="en-US" dirty="0" smtClean="0"/>
              <a:t>2009-2012</a:t>
            </a:r>
            <a:endParaRPr lang="en-US" dirty="0"/>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27253" r="27793"/>
          <a:stretch/>
        </p:blipFill>
        <p:spPr>
          <a:xfrm>
            <a:off x="2872869" y="3977033"/>
            <a:ext cx="2759861" cy="2174532"/>
          </a:xfrm>
          <a:prstGeom prst="rect">
            <a:avLst/>
          </a:prstGeom>
        </p:spPr>
      </p:pic>
      <p:sp>
        <p:nvSpPr>
          <p:cNvPr id="10" name="TextBox 9"/>
          <p:cNvSpPr txBox="1"/>
          <p:nvPr/>
        </p:nvSpPr>
        <p:spPr>
          <a:xfrm>
            <a:off x="2872868" y="6152272"/>
            <a:ext cx="2711030" cy="369332"/>
          </a:xfrm>
          <a:prstGeom prst="rect">
            <a:avLst/>
          </a:prstGeom>
          <a:noFill/>
        </p:spPr>
        <p:txBody>
          <a:bodyPr wrap="square" rtlCol="0">
            <a:spAutoFit/>
          </a:bodyPr>
          <a:lstStyle/>
          <a:p>
            <a:pPr algn="ctr"/>
            <a:r>
              <a:rPr lang="en-US" dirty="0" smtClean="0"/>
              <a:t>2009-2013</a:t>
            </a:r>
            <a:endParaRPr lang="en-US" dirty="0"/>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26104" t="-1686" r="24978" b="-1"/>
          <a:stretch/>
        </p:blipFill>
        <p:spPr>
          <a:xfrm>
            <a:off x="5835879" y="3902413"/>
            <a:ext cx="3054804" cy="2249153"/>
          </a:xfrm>
          <a:prstGeom prst="rect">
            <a:avLst/>
          </a:prstGeom>
        </p:spPr>
      </p:pic>
      <p:sp>
        <p:nvSpPr>
          <p:cNvPr id="12" name="TextBox 11"/>
          <p:cNvSpPr txBox="1"/>
          <p:nvPr/>
        </p:nvSpPr>
        <p:spPr>
          <a:xfrm>
            <a:off x="5835879" y="6107668"/>
            <a:ext cx="3054804" cy="369332"/>
          </a:xfrm>
          <a:prstGeom prst="rect">
            <a:avLst/>
          </a:prstGeom>
          <a:noFill/>
        </p:spPr>
        <p:txBody>
          <a:bodyPr wrap="square" rtlCol="0">
            <a:spAutoFit/>
          </a:bodyPr>
          <a:lstStyle/>
          <a:p>
            <a:pPr algn="ctr"/>
            <a:r>
              <a:rPr lang="en-US" dirty="0" smtClean="0"/>
              <a:t>2009-2014</a:t>
            </a:r>
            <a:endParaRPr lang="en-US" dirty="0"/>
          </a:p>
        </p:txBody>
      </p:sp>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32995" t="1626" r="31910"/>
          <a:stretch/>
        </p:blipFill>
        <p:spPr>
          <a:xfrm>
            <a:off x="6048381" y="1066800"/>
            <a:ext cx="2842302" cy="2548869"/>
          </a:xfrm>
          <a:prstGeom prst="rect">
            <a:avLst/>
          </a:prstGeom>
          <a:ln>
            <a:solidFill>
              <a:schemeClr val="bg1"/>
            </a:solidFill>
          </a:ln>
        </p:spPr>
      </p:pic>
      <p:sp>
        <p:nvSpPr>
          <p:cNvPr id="14" name="TextBox 13"/>
          <p:cNvSpPr txBox="1"/>
          <p:nvPr/>
        </p:nvSpPr>
        <p:spPr>
          <a:xfrm>
            <a:off x="5898874" y="3519202"/>
            <a:ext cx="2842302" cy="369332"/>
          </a:xfrm>
          <a:prstGeom prst="rect">
            <a:avLst/>
          </a:prstGeom>
          <a:noFill/>
          <a:ln>
            <a:solidFill>
              <a:schemeClr val="bg1"/>
            </a:solidFill>
          </a:ln>
        </p:spPr>
        <p:txBody>
          <a:bodyPr wrap="square" rtlCol="0">
            <a:spAutoFit/>
          </a:bodyPr>
          <a:lstStyle/>
          <a:p>
            <a:pPr algn="ctr"/>
            <a:r>
              <a:rPr lang="en-US" dirty="0" smtClean="0"/>
              <a:t>2009-2011</a:t>
            </a:r>
            <a:endParaRPr lang="en-US" dirty="0"/>
          </a:p>
        </p:txBody>
      </p:sp>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24182" t="1897" r="24900"/>
          <a:stretch/>
        </p:blipFill>
        <p:spPr>
          <a:xfrm>
            <a:off x="3118583" y="1828800"/>
            <a:ext cx="2581637" cy="1524988"/>
          </a:xfrm>
          <a:prstGeom prst="rect">
            <a:avLst/>
          </a:prstGeom>
          <a:ln>
            <a:solidFill>
              <a:schemeClr val="bg1"/>
            </a:solidFill>
          </a:ln>
        </p:spPr>
      </p:pic>
      <p:sp>
        <p:nvSpPr>
          <p:cNvPr id="16" name="TextBox 15"/>
          <p:cNvSpPr txBox="1"/>
          <p:nvPr/>
        </p:nvSpPr>
        <p:spPr>
          <a:xfrm>
            <a:off x="2875115" y="3516868"/>
            <a:ext cx="2690249" cy="369332"/>
          </a:xfrm>
          <a:prstGeom prst="rect">
            <a:avLst/>
          </a:prstGeom>
          <a:noFill/>
          <a:ln>
            <a:solidFill>
              <a:schemeClr val="bg1"/>
            </a:solidFill>
          </a:ln>
        </p:spPr>
        <p:txBody>
          <a:bodyPr wrap="square" rtlCol="0">
            <a:spAutoFit/>
          </a:bodyPr>
          <a:lstStyle/>
          <a:p>
            <a:pPr algn="ctr"/>
            <a:r>
              <a:rPr lang="en-US" dirty="0" smtClean="0"/>
              <a:t>2009-2010</a:t>
            </a:r>
            <a:endParaRPr lang="en-US" dirty="0"/>
          </a:p>
        </p:txBody>
      </p:sp>
      <p:pic>
        <p:nvPicPr>
          <p:cNvPr id="17" name="Picture 16"/>
          <p:cNvPicPr>
            <a:picLocks noChangeAspect="1"/>
          </p:cNvPicPr>
          <p:nvPr/>
        </p:nvPicPr>
        <p:blipFill rotWithShape="1">
          <a:blip r:embed="rId8" cstate="print">
            <a:extLst>
              <a:ext uri="{28A0092B-C50C-407E-A947-70E740481C1C}">
                <a14:useLocalDpi xmlns:a14="http://schemas.microsoft.com/office/drawing/2010/main" val="0"/>
              </a:ext>
            </a:extLst>
          </a:blip>
          <a:srcRect l="18571" r="15791"/>
          <a:stretch/>
        </p:blipFill>
        <p:spPr>
          <a:xfrm>
            <a:off x="345416" y="1873944"/>
            <a:ext cx="2131720" cy="1039015"/>
          </a:xfrm>
          <a:prstGeom prst="rect">
            <a:avLst/>
          </a:prstGeom>
          <a:ln>
            <a:solidFill>
              <a:schemeClr val="bg1"/>
            </a:solidFill>
          </a:ln>
        </p:spPr>
      </p:pic>
      <p:sp>
        <p:nvSpPr>
          <p:cNvPr id="18" name="TextBox 17"/>
          <p:cNvSpPr txBox="1"/>
          <p:nvPr/>
        </p:nvSpPr>
        <p:spPr>
          <a:xfrm>
            <a:off x="362713" y="3512351"/>
            <a:ext cx="2296175" cy="226008"/>
          </a:xfrm>
          <a:prstGeom prst="rect">
            <a:avLst/>
          </a:prstGeom>
          <a:noFill/>
          <a:ln>
            <a:solidFill>
              <a:schemeClr val="bg1"/>
            </a:solidFill>
          </a:ln>
        </p:spPr>
        <p:txBody>
          <a:bodyPr wrap="square" rtlCol="0">
            <a:spAutoFit/>
          </a:bodyPr>
          <a:lstStyle/>
          <a:p>
            <a:pPr algn="ctr"/>
            <a:r>
              <a:rPr lang="en-US" dirty="0" smtClean="0"/>
              <a:t>2009</a:t>
            </a:r>
            <a:endParaRPr lang="en-US" dirty="0"/>
          </a:p>
        </p:txBody>
      </p:sp>
      <p:sp>
        <p:nvSpPr>
          <p:cNvPr id="19" name="TextBox 18"/>
          <p:cNvSpPr txBox="1"/>
          <p:nvPr/>
        </p:nvSpPr>
        <p:spPr>
          <a:xfrm>
            <a:off x="457200" y="1154158"/>
            <a:ext cx="8229600" cy="646331"/>
          </a:xfrm>
          <a:prstGeom prst="rect">
            <a:avLst/>
          </a:prstGeom>
          <a:noFill/>
        </p:spPr>
        <p:txBody>
          <a:bodyPr wrap="square" rtlCol="0">
            <a:spAutoFit/>
          </a:bodyPr>
          <a:lstStyle/>
          <a:p>
            <a:r>
              <a:rPr lang="en-US" dirty="0"/>
              <a:t>Co-author network of the portfolio of </a:t>
            </a:r>
            <a:r>
              <a:rPr lang="en-US" dirty="0" smtClean="0"/>
              <a:t>grants belonging to a </a:t>
            </a:r>
            <a:r>
              <a:rPr lang="en-US" dirty="0"/>
              <a:t>particular PO </a:t>
            </a:r>
            <a:endParaRPr lang="en-US" dirty="0" smtClean="0"/>
          </a:p>
          <a:p>
            <a:r>
              <a:rPr lang="en-US" dirty="0" smtClean="0"/>
              <a:t>evolving with time</a:t>
            </a:r>
            <a:endParaRPr lang="en-US" dirty="0"/>
          </a:p>
        </p:txBody>
      </p:sp>
      <p:sp>
        <p:nvSpPr>
          <p:cNvPr id="4" name="Title 1"/>
          <p:cNvSpPr>
            <a:spLocks noGrp="1"/>
          </p:cNvSpPr>
          <p:nvPr>
            <p:ph type="title"/>
          </p:nvPr>
        </p:nvSpPr>
        <p:spPr>
          <a:xfrm>
            <a:off x="457200" y="274638"/>
            <a:ext cx="8229600" cy="792162"/>
          </a:xfrm>
          <a:noFill/>
          <a:ln>
            <a:solidFill>
              <a:schemeClr val="tx1"/>
            </a:solidFill>
          </a:ln>
        </p:spPr>
        <p:txBody>
          <a:bodyPr/>
          <a:lstStyle/>
          <a:p>
            <a:r>
              <a:rPr lang="en-US" dirty="0" smtClean="0"/>
              <a:t>Networks Evolve over Time</a:t>
            </a:r>
            <a:endParaRPr lang="en-US" dirty="0"/>
          </a:p>
        </p:txBody>
      </p:sp>
      <p:sp>
        <p:nvSpPr>
          <p:cNvPr id="2" name="TextBox 1"/>
          <p:cNvSpPr txBox="1"/>
          <p:nvPr/>
        </p:nvSpPr>
        <p:spPr>
          <a:xfrm>
            <a:off x="4724400" y="6497653"/>
            <a:ext cx="4419600" cy="276999"/>
          </a:xfrm>
          <a:prstGeom prst="rect">
            <a:avLst/>
          </a:prstGeom>
          <a:noFill/>
          <a:ln w="3175">
            <a:solidFill>
              <a:schemeClr val="tx1"/>
            </a:solidFill>
          </a:ln>
        </p:spPr>
        <p:txBody>
          <a:bodyPr wrap="square" rtlCol="0">
            <a:spAutoFit/>
          </a:bodyPr>
          <a:lstStyle/>
          <a:p>
            <a:pPr algn="r"/>
            <a:r>
              <a:rPr lang="en-US" sz="1200" dirty="0" smtClean="0"/>
              <a:t>                </a:t>
            </a:r>
            <a:r>
              <a:rPr lang="en-US" sz="1100" dirty="0" smtClean="0"/>
              <a:t>The color &amp; size of the nodes were adjusted to reflect degree</a:t>
            </a:r>
            <a:endParaRPr lang="en-US" sz="1100" dirty="0"/>
          </a:p>
        </p:txBody>
      </p:sp>
      <p:grpSp>
        <p:nvGrpSpPr>
          <p:cNvPr id="31" name="Group 30"/>
          <p:cNvGrpSpPr/>
          <p:nvPr/>
        </p:nvGrpSpPr>
        <p:grpSpPr>
          <a:xfrm>
            <a:off x="4800600" y="6538025"/>
            <a:ext cx="596145" cy="170133"/>
            <a:chOff x="2718197" y="6541951"/>
            <a:chExt cx="1056108" cy="301403"/>
          </a:xfrm>
        </p:grpSpPr>
        <p:sp>
          <p:nvSpPr>
            <p:cNvPr id="32" name="Rectangle 31"/>
            <p:cNvSpPr/>
            <p:nvPr/>
          </p:nvSpPr>
          <p:spPr>
            <a:xfrm>
              <a:off x="2718197" y="6541951"/>
              <a:ext cx="194294" cy="291586"/>
            </a:xfrm>
            <a:prstGeom prst="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913367" y="6582523"/>
              <a:ext cx="194294" cy="259188"/>
            </a:xfrm>
            <a:prstGeom prst="rect">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106378" y="6606032"/>
              <a:ext cx="213723" cy="228600"/>
            </a:xfrm>
            <a:prstGeom prst="rect">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322020" y="6645846"/>
              <a:ext cx="213723" cy="194391"/>
            </a:xfrm>
            <a:prstGeom prst="rect">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539210" y="6681362"/>
              <a:ext cx="235095" cy="161992"/>
            </a:xfrm>
            <a:prstGeom prst="rect">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8466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animBg="1"/>
      <p:bldP spid="16" grpId="0" animBg="1"/>
      <p:bldP spid="18" grpId="0" animBg="1"/>
      <p:bldP spid="19" grpId="0"/>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points</a:t>
            </a:r>
            <a:endParaRPr lang="en-US" dirty="0"/>
          </a:p>
        </p:txBody>
      </p:sp>
      <p:sp>
        <p:nvSpPr>
          <p:cNvPr id="3" name="Text Placeholder 2"/>
          <p:cNvSpPr>
            <a:spLocks noGrp="1"/>
          </p:cNvSpPr>
          <p:nvPr>
            <p:ph type="body" idx="1"/>
          </p:nvPr>
        </p:nvSpPr>
        <p:spPr/>
        <p:txBody>
          <a:bodyPr/>
          <a:lstStyle/>
          <a:p>
            <a:endParaRPr lang="en-US"/>
          </a:p>
        </p:txBody>
      </p:sp>
      <p:grpSp>
        <p:nvGrpSpPr>
          <p:cNvPr id="4" name="Group 3"/>
          <p:cNvGrpSpPr/>
          <p:nvPr/>
        </p:nvGrpSpPr>
        <p:grpSpPr>
          <a:xfrm>
            <a:off x="6882462" y="6403905"/>
            <a:ext cx="2133600" cy="387267"/>
            <a:chOff x="6882462" y="6403905"/>
            <a:chExt cx="2133600" cy="387267"/>
          </a:xfrm>
        </p:grpSpPr>
        <p:pic>
          <p:nvPicPr>
            <p:cNvPr id="5" name="Picture 2" descr="C:\Users\linti\AppData\Local\Microsoft\Windows\Temporary Internet Files\Content.Outlook\WQOHE9HI\banner-nih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spTree>
    <p:extLst>
      <p:ext uri="{BB962C8B-B14F-4D97-AF65-F5344CB8AC3E}">
        <p14:creationId xmlns:p14="http://schemas.microsoft.com/office/powerpoint/2010/main" val="40644659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14400"/>
            <a:ext cx="8991600" cy="5211763"/>
          </a:xfrm>
        </p:spPr>
        <p:txBody>
          <a:bodyPr>
            <a:normAutofit fontScale="85000" lnSpcReduction="20000"/>
          </a:bodyPr>
          <a:lstStyle/>
          <a:p>
            <a:r>
              <a:rPr lang="en-US" dirty="0" smtClean="0"/>
              <a:t>Take contemporaneous notes while you are carrying your analysis</a:t>
            </a:r>
          </a:p>
          <a:p>
            <a:endParaRPr lang="en-US" dirty="0" smtClean="0"/>
          </a:p>
          <a:p>
            <a:r>
              <a:rPr lang="en-US" dirty="0" smtClean="0"/>
              <a:t>Take time to define the portfolio</a:t>
            </a:r>
          </a:p>
          <a:p>
            <a:endParaRPr lang="en-US" dirty="0" smtClean="0"/>
          </a:p>
          <a:p>
            <a:r>
              <a:rPr lang="en-US" dirty="0" smtClean="0"/>
              <a:t>Present your results in the context of the question that you posed</a:t>
            </a:r>
          </a:p>
          <a:p>
            <a:endParaRPr lang="en-US" dirty="0" smtClean="0"/>
          </a:p>
          <a:p>
            <a:r>
              <a:rPr lang="en-US" dirty="0" smtClean="0"/>
              <a:t>Make the visualizations count</a:t>
            </a:r>
          </a:p>
          <a:p>
            <a:pPr lvl="1"/>
            <a:r>
              <a:rPr lang="en-US" dirty="0" smtClean="0"/>
              <a:t>Simplify, don’t complicate</a:t>
            </a:r>
          </a:p>
          <a:p>
            <a:endParaRPr lang="en-US" dirty="0"/>
          </a:p>
          <a:p>
            <a:r>
              <a:rPr lang="en-US" b="1" dirty="0" smtClean="0"/>
              <a:t>Clean your data, clean your data, clean your data!</a:t>
            </a:r>
            <a:endParaRPr lang="en-US" b="1" dirty="0"/>
          </a:p>
        </p:txBody>
      </p:sp>
      <p:grpSp>
        <p:nvGrpSpPr>
          <p:cNvPr id="4" name="Group 3"/>
          <p:cNvGrpSpPr/>
          <p:nvPr/>
        </p:nvGrpSpPr>
        <p:grpSpPr>
          <a:xfrm>
            <a:off x="6882462" y="6403905"/>
            <a:ext cx="2133600" cy="387267"/>
            <a:chOff x="6882462" y="6403905"/>
            <a:chExt cx="2133600" cy="387267"/>
          </a:xfrm>
        </p:grpSpPr>
        <p:pic>
          <p:nvPicPr>
            <p:cNvPr id="5" name="Picture 2" descr="C:\Users\linti\AppData\Local\Microsoft\Windows\Temporary Internet Files\Content.Outlook\WQOHE9HI\banner-nih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spTree>
    <p:extLst>
      <p:ext uri="{BB962C8B-B14F-4D97-AF65-F5344CB8AC3E}">
        <p14:creationId xmlns:p14="http://schemas.microsoft.com/office/powerpoint/2010/main" val="3538158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tx2">
                    <a:lumMod val="60000"/>
                    <a:lumOff val="40000"/>
                  </a:schemeClr>
                </a:solidFill>
              </a:rPr>
              <a:t>Why are portfolio analyses carried out?</a:t>
            </a:r>
            <a:endParaRPr lang="en-US" sz="3600" dirty="0">
              <a:solidFill>
                <a:schemeClr val="tx2">
                  <a:lumMod val="60000"/>
                  <a:lumOff val="40000"/>
                </a:schemeClr>
              </a:solidFill>
            </a:endParaRPr>
          </a:p>
        </p:txBody>
      </p:sp>
      <p:sp>
        <p:nvSpPr>
          <p:cNvPr id="3" name="Content Placeholder 2"/>
          <p:cNvSpPr>
            <a:spLocks noGrp="1"/>
          </p:cNvSpPr>
          <p:nvPr>
            <p:ph idx="1"/>
          </p:nvPr>
        </p:nvSpPr>
        <p:spPr>
          <a:xfrm>
            <a:off x="457200" y="1874837"/>
            <a:ext cx="8229600" cy="4525963"/>
          </a:xfrm>
        </p:spPr>
        <p:txBody>
          <a:bodyPr>
            <a:normAutofit lnSpcReduction="10000"/>
          </a:bodyPr>
          <a:lstStyle/>
          <a:p>
            <a:r>
              <a:rPr lang="en-US" dirty="0" smtClean="0"/>
              <a:t>In response to questions from senior leadership or external requests</a:t>
            </a:r>
          </a:p>
          <a:p>
            <a:endParaRPr lang="en-US" dirty="0" smtClean="0"/>
          </a:p>
          <a:p>
            <a:r>
              <a:rPr lang="en-US" dirty="0"/>
              <a:t>Strategic planning and Program </a:t>
            </a:r>
            <a:r>
              <a:rPr lang="en-US" dirty="0" smtClean="0"/>
              <a:t>management</a:t>
            </a:r>
          </a:p>
          <a:p>
            <a:endParaRPr lang="en-US" dirty="0" smtClean="0"/>
          </a:p>
          <a:p>
            <a:r>
              <a:rPr lang="en-US" dirty="0" smtClean="0"/>
              <a:t>Evaluation</a:t>
            </a:r>
          </a:p>
          <a:p>
            <a:endParaRPr lang="en-US" dirty="0"/>
          </a:p>
          <a:p>
            <a:r>
              <a:rPr lang="en-US" dirty="0" smtClean="0"/>
              <a:t>Exploration and discovery</a:t>
            </a:r>
            <a:endParaRPr lang="en-US" dirty="0"/>
          </a:p>
        </p:txBody>
      </p:sp>
      <p:grpSp>
        <p:nvGrpSpPr>
          <p:cNvPr id="4" name="Group 3"/>
          <p:cNvGrpSpPr/>
          <p:nvPr/>
        </p:nvGrpSpPr>
        <p:grpSpPr>
          <a:xfrm>
            <a:off x="6882462" y="6403905"/>
            <a:ext cx="2133600" cy="387267"/>
            <a:chOff x="6882462" y="6403905"/>
            <a:chExt cx="2133600" cy="387267"/>
          </a:xfrm>
        </p:grpSpPr>
        <p:pic>
          <p:nvPicPr>
            <p:cNvPr id="5" name="Picture 2" descr="C:\Users\linti\AppData\Local\Microsoft\Windows\Temporary Internet Files\Content.Outlook\WQOHE9HI\banner-nih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spTree>
    <p:extLst>
      <p:ext uri="{BB962C8B-B14F-4D97-AF65-F5344CB8AC3E}">
        <p14:creationId xmlns:p14="http://schemas.microsoft.com/office/powerpoint/2010/main" val="29223120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pPr marL="0" indent="0" algn="ctr">
              <a:buNone/>
            </a:pPr>
            <a:r>
              <a:rPr lang="en-US" dirty="0" smtClean="0"/>
              <a:t>NIH</a:t>
            </a:r>
          </a:p>
          <a:p>
            <a:pPr marL="0" indent="0" algn="ctr">
              <a:buNone/>
            </a:pPr>
            <a:r>
              <a:rPr lang="en-US" dirty="0">
                <a:hlinkClick r:id="rId2"/>
              </a:rPr>
              <a:t>https://list.nih.gov/cgi-bin/wa.exe?A0=portfolio_analysis</a:t>
            </a:r>
            <a:endParaRPr lang="en-US" dirty="0" smtClean="0"/>
          </a:p>
          <a:p>
            <a:pPr marL="0" indent="0" algn="ctr">
              <a:buNone/>
            </a:pPr>
            <a:endParaRPr lang="en-US" dirty="0" smtClean="0"/>
          </a:p>
          <a:p>
            <a:pPr marL="0" indent="0">
              <a:buNone/>
            </a:pPr>
            <a:endParaRPr lang="en-US" dirty="0" smtClean="0"/>
          </a:p>
        </p:txBody>
      </p:sp>
      <p:grpSp>
        <p:nvGrpSpPr>
          <p:cNvPr id="4" name="Group 3"/>
          <p:cNvGrpSpPr/>
          <p:nvPr/>
        </p:nvGrpSpPr>
        <p:grpSpPr>
          <a:xfrm>
            <a:off x="6882462" y="6403905"/>
            <a:ext cx="2133600" cy="387267"/>
            <a:chOff x="6882462" y="6403905"/>
            <a:chExt cx="2133600" cy="387267"/>
          </a:xfrm>
        </p:grpSpPr>
        <p:pic>
          <p:nvPicPr>
            <p:cNvPr id="5" name="Picture 2" descr="C:\Users\linti\AppData\Local\Microsoft\Windows\Temporary Internet Files\Content.Outlook\WQOHE9HI\banner-nih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spTree>
    <p:extLst>
      <p:ext uri="{BB962C8B-B14F-4D97-AF65-F5344CB8AC3E}">
        <p14:creationId xmlns:p14="http://schemas.microsoft.com/office/powerpoint/2010/main" val="2350374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questions can we ask?</a:t>
            </a:r>
            <a:endParaRPr lang="en-US" dirty="0"/>
          </a:p>
        </p:txBody>
      </p:sp>
      <p:sp>
        <p:nvSpPr>
          <p:cNvPr id="3" name="Text Placeholder 2"/>
          <p:cNvSpPr>
            <a:spLocks noGrp="1"/>
          </p:cNvSpPr>
          <p:nvPr>
            <p:ph type="body" idx="1"/>
          </p:nvPr>
        </p:nvSpPr>
        <p:spPr/>
        <p:txBody>
          <a:bodyPr/>
          <a:lstStyle/>
          <a:p>
            <a:endParaRPr lang="en-US"/>
          </a:p>
        </p:txBody>
      </p:sp>
      <p:grpSp>
        <p:nvGrpSpPr>
          <p:cNvPr id="4" name="Group 3"/>
          <p:cNvGrpSpPr/>
          <p:nvPr/>
        </p:nvGrpSpPr>
        <p:grpSpPr>
          <a:xfrm>
            <a:off x="6882462" y="6403905"/>
            <a:ext cx="2133600" cy="387267"/>
            <a:chOff x="6882462" y="6403905"/>
            <a:chExt cx="2133600" cy="387267"/>
          </a:xfrm>
        </p:grpSpPr>
        <p:pic>
          <p:nvPicPr>
            <p:cNvPr id="5" name="Picture 2" descr="C:\Users\linti\AppData\Local\Microsoft\Windows\Temporary Internet Files\Content.Outlook\WQOHE9HI\banner-nih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spTree>
    <p:extLst>
      <p:ext uri="{BB962C8B-B14F-4D97-AF65-F5344CB8AC3E}">
        <p14:creationId xmlns:p14="http://schemas.microsoft.com/office/powerpoint/2010/main" val="577208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Types of Analyses</a:t>
            </a:r>
            <a:endParaRPr lang="en-US" dirty="0"/>
          </a:p>
        </p:txBody>
      </p:sp>
      <p:sp>
        <p:nvSpPr>
          <p:cNvPr id="8" name="Content Placeholder 7"/>
          <p:cNvSpPr>
            <a:spLocks noGrp="1"/>
          </p:cNvSpPr>
          <p:nvPr>
            <p:ph idx="1"/>
          </p:nvPr>
        </p:nvSpPr>
        <p:spPr>
          <a:xfrm>
            <a:off x="457200" y="1219200"/>
            <a:ext cx="8229600" cy="5257800"/>
          </a:xfrm>
        </p:spPr>
        <p:txBody>
          <a:bodyPr>
            <a:normAutofit fontScale="77500" lnSpcReduction="20000"/>
          </a:bodyPr>
          <a:lstStyle/>
          <a:p>
            <a:r>
              <a:rPr lang="en-US" dirty="0" smtClean="0"/>
              <a:t>Content Analysis</a:t>
            </a:r>
          </a:p>
          <a:p>
            <a:pPr lvl="1"/>
            <a:r>
              <a:rPr lang="en-US" dirty="0" smtClean="0"/>
              <a:t>What is being done?</a:t>
            </a:r>
          </a:p>
          <a:p>
            <a:pPr lvl="1"/>
            <a:r>
              <a:rPr lang="en-US" dirty="0" smtClean="0"/>
              <a:t>How much is being spent?</a:t>
            </a:r>
          </a:p>
          <a:p>
            <a:pPr lvl="1"/>
            <a:r>
              <a:rPr lang="en-US" dirty="0" smtClean="0"/>
              <a:t>Is there overlap?</a:t>
            </a:r>
          </a:p>
          <a:p>
            <a:pPr lvl="1"/>
            <a:r>
              <a:rPr lang="en-US" dirty="0" smtClean="0"/>
              <a:t>Has the science changed?</a:t>
            </a:r>
          </a:p>
          <a:p>
            <a:pPr lvl="1"/>
            <a:endParaRPr lang="en-US" dirty="0" smtClean="0"/>
          </a:p>
          <a:p>
            <a:r>
              <a:rPr lang="en-US" dirty="0" smtClean="0"/>
              <a:t>Network Analysis</a:t>
            </a:r>
          </a:p>
          <a:p>
            <a:pPr lvl="1"/>
            <a:r>
              <a:rPr lang="en-US" dirty="0" smtClean="0"/>
              <a:t>Who is working with who?</a:t>
            </a:r>
          </a:p>
          <a:p>
            <a:pPr lvl="1"/>
            <a:r>
              <a:rPr lang="en-US" dirty="0" smtClean="0"/>
              <a:t>Who is being funded by who?</a:t>
            </a:r>
          </a:p>
          <a:p>
            <a:pPr lvl="1"/>
            <a:endParaRPr lang="en-US" dirty="0"/>
          </a:p>
          <a:p>
            <a:r>
              <a:rPr lang="en-US" dirty="0" smtClean="0"/>
              <a:t>Impact Analysis</a:t>
            </a:r>
          </a:p>
          <a:p>
            <a:pPr lvl="1"/>
            <a:r>
              <a:rPr lang="en-US" dirty="0" smtClean="0"/>
              <a:t>What is being published and who is citing the work?</a:t>
            </a:r>
          </a:p>
          <a:p>
            <a:pPr lvl="1"/>
            <a:r>
              <a:rPr lang="en-US" dirty="0" smtClean="0"/>
              <a:t>Is there any IP (patents, licensing etc.)?</a:t>
            </a:r>
          </a:p>
          <a:p>
            <a:pPr lvl="1"/>
            <a:r>
              <a:rPr lang="en-US" dirty="0" smtClean="0"/>
              <a:t>New clinical guidelines?</a:t>
            </a:r>
            <a:endParaRPr lang="en-US" dirty="0"/>
          </a:p>
        </p:txBody>
      </p:sp>
    </p:spTree>
    <p:extLst>
      <p:ext uri="{BB962C8B-B14F-4D97-AF65-F5344CB8AC3E}">
        <p14:creationId xmlns:p14="http://schemas.microsoft.com/office/powerpoint/2010/main" val="3512921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60000"/>
                    <a:lumOff val="40000"/>
                  </a:schemeClr>
                </a:solidFill>
              </a:rPr>
              <a:t>What is the investment in a certain area?</a:t>
            </a:r>
            <a:endParaRPr lang="en-US" dirty="0">
              <a:solidFill>
                <a:schemeClr val="tx2">
                  <a:lumMod val="60000"/>
                  <a:lumOff val="40000"/>
                </a:schemeClr>
              </a:solidFill>
            </a:endParaRPr>
          </a:p>
        </p:txBody>
      </p:sp>
      <p:sp>
        <p:nvSpPr>
          <p:cNvPr id="4" name="Content Placeholder 3"/>
          <p:cNvSpPr>
            <a:spLocks noGrp="1"/>
          </p:cNvSpPr>
          <p:nvPr>
            <p:ph sz="half" idx="2"/>
          </p:nvPr>
        </p:nvSpPr>
        <p:spPr>
          <a:xfrm>
            <a:off x="4876800" y="1981200"/>
            <a:ext cx="4038600" cy="3429000"/>
          </a:xfrm>
        </p:spPr>
        <p:txBody>
          <a:bodyPr/>
          <a:lstStyle/>
          <a:p>
            <a:r>
              <a:rPr lang="en-US" dirty="0" smtClean="0"/>
              <a:t>Official NIH spending reported using RCDC</a:t>
            </a:r>
          </a:p>
          <a:p>
            <a:r>
              <a:rPr lang="en-US" dirty="0" smtClean="0"/>
              <a:t>Not all topics are reportable categories</a:t>
            </a:r>
          </a:p>
        </p:txBody>
      </p:sp>
      <p:sp>
        <p:nvSpPr>
          <p:cNvPr id="6" name="TextBox 12"/>
          <p:cNvSpPr txBox="1"/>
          <p:nvPr/>
        </p:nvSpPr>
        <p:spPr>
          <a:xfrm>
            <a:off x="169863" y="5410200"/>
            <a:ext cx="8821737" cy="705645"/>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1800" dirty="0" smtClean="0"/>
              <a:t>Total investment in “your favorite area” including intramural (2007-2010 only), and extramural awards.</a:t>
            </a:r>
          </a:p>
        </p:txBody>
      </p:sp>
      <p:graphicFrame>
        <p:nvGraphicFramePr>
          <p:cNvPr id="7" name="Chart 6"/>
          <p:cNvGraphicFramePr/>
          <p:nvPr>
            <p:extLst>
              <p:ext uri="{D42A27DB-BD31-4B8C-83A1-F6EECF244321}">
                <p14:modId xmlns:p14="http://schemas.microsoft.com/office/powerpoint/2010/main" val="3904143074"/>
              </p:ext>
            </p:extLst>
          </p:nvPr>
        </p:nvGraphicFramePr>
        <p:xfrm>
          <a:off x="100013" y="1752600"/>
          <a:ext cx="4490243" cy="35814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p:cNvGrpSpPr/>
          <p:nvPr/>
        </p:nvGrpSpPr>
        <p:grpSpPr>
          <a:xfrm>
            <a:off x="6882462" y="6403905"/>
            <a:ext cx="2133600" cy="387267"/>
            <a:chOff x="6882462" y="6403905"/>
            <a:chExt cx="2133600" cy="387267"/>
          </a:xfrm>
        </p:grpSpPr>
        <p:pic>
          <p:nvPicPr>
            <p:cNvPr id="9" name="Picture 2" descr="C:\Users\linti\AppData\Local\Microsoft\Windows\Temporary Internet Files\Content.Outlook\WQOHE9HI\banner-nih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2462" y="6403905"/>
              <a:ext cx="213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7450372" y="6647289"/>
              <a:ext cx="1558456" cy="111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347009" y="6575728"/>
              <a:ext cx="1313180" cy="215444"/>
            </a:xfrm>
            <a:prstGeom prst="rect">
              <a:avLst/>
            </a:prstGeom>
            <a:noFill/>
          </p:spPr>
          <p:txBody>
            <a:bodyPr wrap="none" rtlCol="0">
              <a:spAutoFit/>
            </a:bodyPr>
            <a:lstStyle/>
            <a:p>
              <a:r>
                <a:rPr lang="en-US" sz="800" b="1" i="1" dirty="0" smtClean="0">
                  <a:solidFill>
                    <a:schemeClr val="accent1">
                      <a:lumMod val="75000"/>
                    </a:schemeClr>
                  </a:solidFill>
                </a:rPr>
                <a:t>Office of Portfolio Analysis</a:t>
              </a:r>
              <a:endParaRPr lang="en-US" sz="800" b="1" i="1" dirty="0">
                <a:solidFill>
                  <a:schemeClr val="accent1">
                    <a:lumMod val="75000"/>
                  </a:schemeClr>
                </a:solidFill>
              </a:endParaRPr>
            </a:p>
          </p:txBody>
        </p:sp>
      </p:grpSp>
    </p:spTree>
    <p:extLst>
      <p:ext uri="{BB962C8B-B14F-4D97-AF65-F5344CB8AC3E}">
        <p14:creationId xmlns:p14="http://schemas.microsoft.com/office/powerpoint/2010/main" val="19301497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ASPOLLED" val="2E3BFF0774B448A68FD90BFFBC328891"/>
  <p:tag name="TPVERSION" val="5"/>
  <p:tag name="TPFULLVERSION" val="5.3.2.24"/>
  <p:tag name="PPTVERSION" val="15"/>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241FFFAC539147BD61D25F49B7AE96" ma:contentTypeVersion="0" ma:contentTypeDescription="Create a new document." ma:contentTypeScope="" ma:versionID="e77c887cfbef9d58e3ad48ab396fa79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7FCE7F-16F1-4F49-A3E3-E70C299EA314}">
  <ds:schemaRefs>
    <ds:schemaRef ds:uri="http://schemas.microsoft.com/sharepoint/v3/contenttype/forms"/>
  </ds:schemaRefs>
</ds:datastoreItem>
</file>

<file path=customXml/itemProps2.xml><?xml version="1.0" encoding="utf-8"?>
<ds:datastoreItem xmlns:ds="http://schemas.openxmlformats.org/officeDocument/2006/customXml" ds:itemID="{75B10544-E5F0-4B80-80E9-0ADF8D36FCDD}">
  <ds:schemaRefs>
    <ds:schemaRef ds:uri="http://purl.org/dc/dcmitype/"/>
    <ds:schemaRef ds:uri="http://www.w3.org/XML/1998/namespace"/>
    <ds:schemaRef ds:uri="http://purl.org/dc/elements/1.1/"/>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F928BDBC-F088-4C58-8BA6-5CE457A495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15413</TotalTime>
  <Words>2281</Words>
  <Application>Microsoft Office PowerPoint</Application>
  <PresentationFormat>On-screen Show (4:3)</PresentationFormat>
  <Paragraphs>439</Paragraphs>
  <Slides>60</Slides>
  <Notes>13</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Portfolio Analysis: Introduction</vt:lpstr>
      <vt:lpstr>PowerPoint Presentation</vt:lpstr>
      <vt:lpstr>Office of Portfolio Analysis</vt:lpstr>
      <vt:lpstr>Mission of the Office of Portfolio Analysis</vt:lpstr>
      <vt:lpstr>Why do we Carry out Analyses?</vt:lpstr>
      <vt:lpstr>Why are portfolio analyses carried out?</vt:lpstr>
      <vt:lpstr>What questions can we ask?</vt:lpstr>
      <vt:lpstr>Types of Analyses</vt:lpstr>
      <vt:lpstr>What is the investment in a certain area?</vt:lpstr>
      <vt:lpstr>PowerPoint Presentation</vt:lpstr>
      <vt:lpstr>Evolution of Portfolios: Stem Cell Research</vt:lpstr>
      <vt:lpstr>PowerPoint Presentation</vt:lpstr>
      <vt:lpstr>PowerPoint Presentation</vt:lpstr>
      <vt:lpstr>How influential are publications?</vt:lpstr>
      <vt:lpstr>How influential are publications?</vt:lpstr>
      <vt:lpstr>How do we get started?</vt:lpstr>
      <vt:lpstr>The Basics</vt:lpstr>
      <vt:lpstr>Step 1: Define your question</vt:lpstr>
      <vt:lpstr>What is the question you are trying to answer?</vt:lpstr>
      <vt:lpstr>Step 2: Define your datasets</vt:lpstr>
      <vt:lpstr>What data are you going to use?</vt:lpstr>
      <vt:lpstr>Gathering data</vt:lpstr>
      <vt:lpstr>iSearch</vt:lpstr>
      <vt:lpstr>iSearch</vt:lpstr>
      <vt:lpstr>iSearch – Grants Data</vt:lpstr>
      <vt:lpstr>iSearch – Patent Data</vt:lpstr>
      <vt:lpstr>iSearch – Clinical Trials Data</vt:lpstr>
      <vt:lpstr>Who can use iSearch?</vt:lpstr>
      <vt:lpstr>Exercise Searching for Publications</vt:lpstr>
      <vt:lpstr>Step 3: Clean your Data</vt:lpstr>
      <vt:lpstr>PowerPoint Presentation</vt:lpstr>
      <vt:lpstr>Ambiguous Names</vt:lpstr>
      <vt:lpstr>After disambiguation</vt:lpstr>
      <vt:lpstr>PowerPoint Presentation</vt:lpstr>
      <vt:lpstr>PowerPoint Presentation</vt:lpstr>
      <vt:lpstr>Identify the tools</vt:lpstr>
      <vt:lpstr>What tools are you going to use?</vt:lpstr>
      <vt:lpstr>PowerPoint Presentation</vt:lpstr>
      <vt:lpstr>Abandoning Impact Factor: a growing consensus</vt:lpstr>
      <vt:lpstr>Relative Citation Ratio: how influential is an article?</vt:lpstr>
      <vt:lpstr>RCR: A scalable measure of influence well-correlated with expert opinion</vt:lpstr>
      <vt:lpstr>iCite: a bibliometrics dashboard for NIH staff</vt:lpstr>
      <vt:lpstr>Exercise: Analyzing a portfolio with iCite</vt:lpstr>
      <vt:lpstr>Text Mining and Clustering:IN-SPIRE</vt:lpstr>
      <vt:lpstr>IN-SPIRE Text Processing</vt:lpstr>
      <vt:lpstr>IN-SPIRE Analysis and Visualization</vt:lpstr>
      <vt:lpstr>Galaxy View: 2013 “Stem Cell”</vt:lpstr>
      <vt:lpstr>Highlight Groups</vt:lpstr>
      <vt:lpstr>Drill Down</vt:lpstr>
      <vt:lpstr>ThemeView Classic</vt:lpstr>
      <vt:lpstr>Text Mining and Clustering: Carrot</vt:lpstr>
      <vt:lpstr>PowerPoint Presentation</vt:lpstr>
      <vt:lpstr>PowerPoint Presentation</vt:lpstr>
      <vt:lpstr>PowerPoint Presentation</vt:lpstr>
      <vt:lpstr>Network Analysis Tools</vt:lpstr>
      <vt:lpstr>PowerPoint Presentation</vt:lpstr>
      <vt:lpstr>Networks Evolve over Time</vt:lpstr>
      <vt:lpstr>Final points</vt:lpstr>
      <vt:lpstr>PowerPoint Presentation</vt:lpstr>
      <vt:lpstr>Contact Us</vt:lpstr>
    </vt:vector>
  </TitlesOfParts>
  <Company>NIH\OD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Portfolio Analysis</dc:title>
  <dc:creator>Fearon, Paula</dc:creator>
  <cp:lastModifiedBy>Fearon, Paula (NIH/OD) [C]</cp:lastModifiedBy>
  <cp:revision>235</cp:revision>
  <cp:lastPrinted>2015-12-03T16:45:51Z</cp:lastPrinted>
  <dcterms:created xsi:type="dcterms:W3CDTF">2012-09-27T12:37:36Z</dcterms:created>
  <dcterms:modified xsi:type="dcterms:W3CDTF">2016-10-25T18:03:36Z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0x01010078241FFFAC539147BD61D25F49B7AE96</vt:lpwstr>
  </property>
</Properties>
</file>